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4"/>
  </p:notesMasterIdLst>
  <p:handoutMasterIdLst>
    <p:handoutMasterId r:id="rId25"/>
  </p:handoutMasterIdLst>
  <p:sldIdLst>
    <p:sldId id="256" r:id="rId5"/>
    <p:sldId id="308" r:id="rId6"/>
    <p:sldId id="277" r:id="rId7"/>
    <p:sldId id="295" r:id="rId8"/>
    <p:sldId id="296" r:id="rId9"/>
    <p:sldId id="309" r:id="rId10"/>
    <p:sldId id="297" r:id="rId11"/>
    <p:sldId id="298" r:id="rId12"/>
    <p:sldId id="299" r:id="rId13"/>
    <p:sldId id="300" r:id="rId14"/>
    <p:sldId id="311" r:id="rId15"/>
    <p:sldId id="312" r:id="rId16"/>
    <p:sldId id="289" r:id="rId17"/>
    <p:sldId id="306" r:id="rId18"/>
    <p:sldId id="305" r:id="rId19"/>
    <p:sldId id="264" r:id="rId20"/>
    <p:sldId id="302" r:id="rId21"/>
    <p:sldId id="313" r:id="rId22"/>
    <p:sldId id="3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1" autoAdjust="0"/>
    <p:restoredTop sz="94609" autoAdjust="0"/>
  </p:normalViewPr>
  <p:slideViewPr>
    <p:cSldViewPr snapToGrid="0">
      <p:cViewPr varScale="1">
        <p:scale>
          <a:sx n="152" d="100"/>
          <a:sy n="152" d="100"/>
        </p:scale>
        <p:origin x="272" y="10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6/18/2024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6/18/2024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AYDEN:</a:t>
            </a:r>
            <a:br>
              <a:rPr lang="en-ZA" dirty="0"/>
            </a:br>
            <a:r>
              <a:rPr lang="en-ZA" dirty="0"/>
              <a:t>Welcome slide. </a:t>
            </a:r>
            <a:br>
              <a:rPr lang="en-ZA" dirty="0"/>
            </a:br>
            <a:r>
              <a:rPr lang="en-ZA" dirty="0"/>
              <a:t>We are Atomic, and we would like to present our new game concept: Café Conundrum</a:t>
            </a:r>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4214626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Third Layer: Through Different clothing types</a:t>
            </a:r>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1326349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WIKHO:</a:t>
            </a:r>
          </a:p>
          <a:p>
            <a:r>
              <a:rPr lang="en-ZA" dirty="0"/>
              <a:t>We also want to make use of stylistic look.</a:t>
            </a:r>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1674070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DYLAN: We will now look at some of the game UI.</a:t>
            </a:r>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53557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Café Conundrum is: …</a:t>
            </a:r>
          </a:p>
          <a:p>
            <a:endParaRPr lang="en-ZA" dirty="0"/>
          </a:p>
          <a:p>
            <a:r>
              <a:rPr lang="en-ZA" dirty="0"/>
              <a:t>We want to influence: …</a:t>
            </a:r>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2855468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Core Concept</a:t>
            </a:r>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4263070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Some of the challenges you may face throughout the game:</a:t>
            </a:r>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218158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At certain points in the game the player can purchase upgrades with their currency.</a:t>
            </a:r>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076229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KAT:</a:t>
            </a:r>
          </a:p>
          <a:p>
            <a:r>
              <a:rPr lang="en-ZA" dirty="0"/>
              <a:t>We shall now have a look in the setting and story of the game.</a:t>
            </a:r>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4023447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CORBIN:</a:t>
            </a:r>
          </a:p>
          <a:p>
            <a:r>
              <a:rPr lang="en-ZA" dirty="0"/>
              <a:t>We will now have a look at the first iteration of the concept art for the game.</a:t>
            </a:r>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14881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Represent a DIVERSE range of characters.</a:t>
            </a:r>
            <a:br>
              <a:rPr lang="en-ZA" dirty="0"/>
            </a:br>
            <a:br>
              <a:rPr lang="en-ZA" dirty="0"/>
            </a:br>
            <a:r>
              <a:rPr lang="en-ZA" dirty="0"/>
              <a:t>First layer: Body Types</a:t>
            </a:r>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2578583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Second Layer: Through facial features and expressions</a:t>
            </a:r>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1206408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dirty="0"/>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dirty="0"/>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dirty="0"/>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5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solidFill>
                  <a:schemeClr val="bg1"/>
                </a:solidFill>
              </a:rPr>
              <a:t>Café Conundrum</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solidFill>
                  <a:schemeClr val="bg1"/>
                </a:solidFill>
              </a:rPr>
              <a:t>Atomic</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612435" y="202024"/>
            <a:ext cx="4210844" cy="1325563"/>
          </a:xfrm>
          <a:ln>
            <a:noFill/>
          </a:ln>
        </p:spPr>
        <p:txBody>
          <a:bodyPr/>
          <a:lstStyle/>
          <a:p>
            <a:r>
              <a:rPr lang="en-US" b="1" dirty="0">
                <a:ln w="9525">
                  <a:solidFill>
                    <a:schemeClr val="tx1"/>
                  </a:solidFill>
                </a:ln>
                <a:solidFill>
                  <a:schemeClr val="bg1"/>
                </a:solidFill>
              </a:rPr>
              <a:t>Character Design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2632969" y="1462175"/>
            <a:ext cx="7031807" cy="775279"/>
          </a:xfrm>
        </p:spPr>
        <p:txBody>
          <a:bodyPr>
            <a:normAutofit/>
          </a:bodyPr>
          <a:lstStyle/>
          <a:p>
            <a:r>
              <a:rPr lang="en-US" sz="2000" dirty="0">
                <a:solidFill>
                  <a:schemeClr val="bg1"/>
                </a:solidFill>
              </a:rPr>
              <a:t>We want to represent a </a:t>
            </a:r>
            <a:r>
              <a:rPr lang="en-US" sz="2000" b="1" dirty="0">
                <a:solidFill>
                  <a:schemeClr val="bg1"/>
                </a:solidFill>
              </a:rPr>
              <a:t>DIVERSE</a:t>
            </a:r>
            <a:r>
              <a:rPr lang="en-US" sz="2000" dirty="0">
                <a:solidFill>
                  <a:schemeClr val="bg1"/>
                </a:solidFill>
              </a:rPr>
              <a:t> range of characters that will accurately represent the </a:t>
            </a:r>
            <a:r>
              <a:rPr lang="en-US" sz="2000" b="1" dirty="0">
                <a:solidFill>
                  <a:schemeClr val="bg1"/>
                </a:solidFill>
              </a:rPr>
              <a:t>DIVERSITY OF SOUTH AFRICANS.</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solidFill>
                  <a:schemeClr val="bg1"/>
                </a:solidFill>
              </a:rPr>
              <a:pPr/>
              <a:t>10</a:t>
            </a:fld>
            <a:endParaRPr lang="en-US" dirty="0">
              <a:solidFill>
                <a:schemeClr val="bg1"/>
              </a:solidFill>
            </a:endParaRPr>
          </a:p>
        </p:txBody>
      </p:sp>
      <p:pic>
        <p:nvPicPr>
          <p:cNvPr id="3" name="Picture 2">
            <a:extLst>
              <a:ext uri="{FF2B5EF4-FFF2-40B4-BE49-F238E27FC236}">
                <a16:creationId xmlns:a16="http://schemas.microsoft.com/office/drawing/2014/main" id="{FD9341C6-9746-9A0E-E34C-B8883C78881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2969" y="3146623"/>
            <a:ext cx="1555115" cy="2202180"/>
          </a:xfrm>
          <a:prstGeom prst="rect">
            <a:avLst/>
          </a:prstGeom>
          <a:noFill/>
          <a:ln>
            <a:noFill/>
          </a:ln>
        </p:spPr>
      </p:pic>
      <p:pic>
        <p:nvPicPr>
          <p:cNvPr id="5" name="Picture 4">
            <a:extLst>
              <a:ext uri="{FF2B5EF4-FFF2-40B4-BE49-F238E27FC236}">
                <a16:creationId xmlns:a16="http://schemas.microsoft.com/office/drawing/2014/main" id="{F81D5119-EA81-52E6-B089-D648177A183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6789" y="3146623"/>
            <a:ext cx="1555115" cy="2202815"/>
          </a:xfrm>
          <a:prstGeom prst="rect">
            <a:avLst/>
          </a:prstGeom>
          <a:noFill/>
          <a:ln>
            <a:noFill/>
          </a:ln>
        </p:spPr>
      </p:pic>
      <p:pic>
        <p:nvPicPr>
          <p:cNvPr id="7" name="Picture 6">
            <a:extLst>
              <a:ext uri="{FF2B5EF4-FFF2-40B4-BE49-F238E27FC236}">
                <a16:creationId xmlns:a16="http://schemas.microsoft.com/office/drawing/2014/main" id="{EB20167F-0FD2-889B-B6D9-12CF14BC7DD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7429" y="3151241"/>
            <a:ext cx="1555115" cy="2202180"/>
          </a:xfrm>
          <a:prstGeom prst="rect">
            <a:avLst/>
          </a:prstGeom>
          <a:noFill/>
          <a:ln>
            <a:noFill/>
          </a:ln>
        </p:spPr>
      </p:pic>
      <p:pic>
        <p:nvPicPr>
          <p:cNvPr id="9" name="Picture 8">
            <a:extLst>
              <a:ext uri="{FF2B5EF4-FFF2-40B4-BE49-F238E27FC236}">
                <a16:creationId xmlns:a16="http://schemas.microsoft.com/office/drawing/2014/main" id="{BA0295A1-7094-A035-708E-8D966D041CE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3609" y="3146623"/>
            <a:ext cx="1557655" cy="2206625"/>
          </a:xfrm>
          <a:prstGeom prst="rect">
            <a:avLst/>
          </a:prstGeom>
          <a:noFill/>
          <a:ln>
            <a:noFill/>
          </a:ln>
        </p:spPr>
      </p:pic>
      <p:sp>
        <p:nvSpPr>
          <p:cNvPr id="12" name="Text Placeholder 9">
            <a:extLst>
              <a:ext uri="{FF2B5EF4-FFF2-40B4-BE49-F238E27FC236}">
                <a16:creationId xmlns:a16="http://schemas.microsoft.com/office/drawing/2014/main" id="{14429A16-52C6-8234-E0A7-B95437475BB1}"/>
              </a:ext>
            </a:extLst>
          </p:cNvPr>
          <p:cNvSpPr txBox="1">
            <a:spLocks/>
          </p:cNvSpPr>
          <p:nvPr/>
        </p:nvSpPr>
        <p:spPr>
          <a:xfrm>
            <a:off x="2688387" y="2639282"/>
            <a:ext cx="7031807" cy="403515"/>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Step 1: Body Types</a:t>
            </a:r>
          </a:p>
        </p:txBody>
      </p:sp>
      <p:sp>
        <p:nvSpPr>
          <p:cNvPr id="13" name="Text Placeholder 9">
            <a:extLst>
              <a:ext uri="{FF2B5EF4-FFF2-40B4-BE49-F238E27FC236}">
                <a16:creationId xmlns:a16="http://schemas.microsoft.com/office/drawing/2014/main" id="{0DADF8C0-6D2F-7A9C-6DD9-0AD8013B9E2B}"/>
              </a:ext>
            </a:extLst>
          </p:cNvPr>
          <p:cNvSpPr txBox="1">
            <a:spLocks/>
          </p:cNvSpPr>
          <p:nvPr/>
        </p:nvSpPr>
        <p:spPr>
          <a:xfrm>
            <a:off x="2674531" y="5395825"/>
            <a:ext cx="7031807" cy="775279"/>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We want to represent different people through their body types.</a:t>
            </a:r>
            <a:endParaRPr lang="en-US" sz="2000" b="1" dirty="0">
              <a:solidFill>
                <a:schemeClr val="bg1"/>
              </a:solidFill>
            </a:endParaRPr>
          </a:p>
        </p:txBody>
      </p:sp>
    </p:spTree>
    <p:extLst>
      <p:ext uri="{BB962C8B-B14F-4D97-AF65-F5344CB8AC3E}">
        <p14:creationId xmlns:p14="http://schemas.microsoft.com/office/powerpoint/2010/main" val="3810156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612435" y="202024"/>
            <a:ext cx="4210844" cy="1325563"/>
          </a:xfrm>
          <a:ln>
            <a:noFill/>
          </a:ln>
        </p:spPr>
        <p:txBody>
          <a:bodyPr/>
          <a:lstStyle/>
          <a:p>
            <a:r>
              <a:rPr lang="en-US" b="1" dirty="0">
                <a:ln w="9525">
                  <a:solidFill>
                    <a:schemeClr val="tx1"/>
                  </a:solidFill>
                </a:ln>
                <a:solidFill>
                  <a:schemeClr val="bg1"/>
                </a:solidFill>
              </a:rPr>
              <a:t>Character Design</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solidFill>
                  <a:schemeClr val="bg1"/>
                </a:solidFill>
              </a:rPr>
              <a:pPr/>
              <a:t>11</a:t>
            </a:fld>
            <a:endParaRPr lang="en-US" dirty="0">
              <a:solidFill>
                <a:schemeClr val="bg1"/>
              </a:solidFill>
            </a:endParaRPr>
          </a:p>
        </p:txBody>
      </p:sp>
      <p:sp>
        <p:nvSpPr>
          <p:cNvPr id="12" name="Text Placeholder 9">
            <a:extLst>
              <a:ext uri="{FF2B5EF4-FFF2-40B4-BE49-F238E27FC236}">
                <a16:creationId xmlns:a16="http://schemas.microsoft.com/office/drawing/2014/main" id="{14429A16-52C6-8234-E0A7-B95437475BB1}"/>
              </a:ext>
            </a:extLst>
          </p:cNvPr>
          <p:cNvSpPr txBox="1">
            <a:spLocks/>
          </p:cNvSpPr>
          <p:nvPr/>
        </p:nvSpPr>
        <p:spPr>
          <a:xfrm>
            <a:off x="2688387" y="1751580"/>
            <a:ext cx="7031807" cy="403515"/>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Step 2: Expressions</a:t>
            </a:r>
          </a:p>
        </p:txBody>
      </p:sp>
      <p:sp>
        <p:nvSpPr>
          <p:cNvPr id="13" name="Text Placeholder 9">
            <a:extLst>
              <a:ext uri="{FF2B5EF4-FFF2-40B4-BE49-F238E27FC236}">
                <a16:creationId xmlns:a16="http://schemas.microsoft.com/office/drawing/2014/main" id="{0DADF8C0-6D2F-7A9C-6DD9-0AD8013B9E2B}"/>
              </a:ext>
            </a:extLst>
          </p:cNvPr>
          <p:cNvSpPr txBox="1">
            <a:spLocks/>
          </p:cNvSpPr>
          <p:nvPr/>
        </p:nvSpPr>
        <p:spPr>
          <a:xfrm>
            <a:off x="2674531" y="4493963"/>
            <a:ext cx="7031807" cy="775279"/>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We want to represent a large range of facial features and expressions, with a </a:t>
            </a:r>
            <a:r>
              <a:rPr lang="en-US" sz="2000" i="1" dirty="0">
                <a:solidFill>
                  <a:schemeClr val="bg1"/>
                </a:solidFill>
              </a:rPr>
              <a:t>texture-replace</a:t>
            </a:r>
            <a:r>
              <a:rPr lang="en-US" sz="2000" dirty="0">
                <a:solidFill>
                  <a:schemeClr val="bg1"/>
                </a:solidFill>
              </a:rPr>
              <a:t> art style.</a:t>
            </a:r>
            <a:endParaRPr lang="en-US" sz="2000" b="1" dirty="0">
              <a:solidFill>
                <a:schemeClr val="bg1"/>
              </a:solidFill>
            </a:endParaRPr>
          </a:p>
        </p:txBody>
      </p:sp>
      <p:pic>
        <p:nvPicPr>
          <p:cNvPr id="8" name="Picture 7">
            <a:extLst>
              <a:ext uri="{FF2B5EF4-FFF2-40B4-BE49-F238E27FC236}">
                <a16:creationId xmlns:a16="http://schemas.microsoft.com/office/drawing/2014/main" id="{4BE067E0-F2D5-6B43-C480-F17F9654F28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5559" y="2379090"/>
            <a:ext cx="2046327" cy="1803045"/>
          </a:xfrm>
          <a:prstGeom prst="rect">
            <a:avLst/>
          </a:prstGeom>
          <a:noFill/>
          <a:ln>
            <a:noFill/>
          </a:ln>
        </p:spPr>
      </p:pic>
      <p:pic>
        <p:nvPicPr>
          <p:cNvPr id="11" name="Picture 10" descr="A cartoon face drawn on a doll&#10;&#10;Description automatically generated">
            <a:extLst>
              <a:ext uri="{FF2B5EF4-FFF2-40B4-BE49-F238E27FC236}">
                <a16:creationId xmlns:a16="http://schemas.microsoft.com/office/drawing/2014/main" id="{D48AE355-A526-4346-44E1-1A4DDDF984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747"/>
          <a:stretch/>
        </p:blipFill>
        <p:spPr bwMode="auto">
          <a:xfrm>
            <a:off x="5167271" y="2379089"/>
            <a:ext cx="2046326" cy="1803046"/>
          </a:xfrm>
          <a:prstGeom prst="rect">
            <a:avLst/>
          </a:prstGeom>
          <a:noFill/>
          <a:ln>
            <a:noFill/>
          </a:ln>
        </p:spPr>
      </p:pic>
      <p:pic>
        <p:nvPicPr>
          <p:cNvPr id="14" name="Picture 13" descr="A cartoon face with a drawn on it&#10;&#10;Description automatically generated">
            <a:extLst>
              <a:ext uri="{FF2B5EF4-FFF2-40B4-BE49-F238E27FC236}">
                <a16:creationId xmlns:a16="http://schemas.microsoft.com/office/drawing/2014/main" id="{6A98C81A-39E5-C49F-8571-D9F69C0AF38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777" r="7682"/>
          <a:stretch/>
        </p:blipFill>
        <p:spPr bwMode="auto">
          <a:xfrm>
            <a:off x="2908983" y="2379089"/>
            <a:ext cx="2046326" cy="1803046"/>
          </a:xfrm>
          <a:prstGeom prst="rect">
            <a:avLst/>
          </a:prstGeom>
          <a:noFill/>
          <a:ln>
            <a:noFill/>
          </a:ln>
        </p:spPr>
      </p:pic>
    </p:spTree>
    <p:extLst>
      <p:ext uri="{BB962C8B-B14F-4D97-AF65-F5344CB8AC3E}">
        <p14:creationId xmlns:p14="http://schemas.microsoft.com/office/powerpoint/2010/main" val="2814128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612435" y="202024"/>
            <a:ext cx="4210844" cy="1325563"/>
          </a:xfrm>
          <a:ln>
            <a:noFill/>
          </a:ln>
        </p:spPr>
        <p:txBody>
          <a:bodyPr/>
          <a:lstStyle/>
          <a:p>
            <a:r>
              <a:rPr lang="en-US" b="1" dirty="0">
                <a:ln w="9525">
                  <a:solidFill>
                    <a:schemeClr val="tx1"/>
                  </a:solidFill>
                </a:ln>
                <a:solidFill>
                  <a:schemeClr val="bg1"/>
                </a:solidFill>
              </a:rPr>
              <a:t>Character Design</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solidFill>
                  <a:schemeClr val="bg1"/>
                </a:solidFill>
              </a:rPr>
              <a:pPr/>
              <a:t>12</a:t>
            </a:fld>
            <a:endParaRPr lang="en-US" dirty="0">
              <a:solidFill>
                <a:schemeClr val="bg1"/>
              </a:solidFill>
            </a:endParaRPr>
          </a:p>
        </p:txBody>
      </p:sp>
      <p:sp>
        <p:nvSpPr>
          <p:cNvPr id="12" name="Text Placeholder 9">
            <a:extLst>
              <a:ext uri="{FF2B5EF4-FFF2-40B4-BE49-F238E27FC236}">
                <a16:creationId xmlns:a16="http://schemas.microsoft.com/office/drawing/2014/main" id="{14429A16-52C6-8234-E0A7-B95437475BB1}"/>
              </a:ext>
            </a:extLst>
          </p:cNvPr>
          <p:cNvSpPr txBox="1">
            <a:spLocks/>
          </p:cNvSpPr>
          <p:nvPr/>
        </p:nvSpPr>
        <p:spPr>
          <a:xfrm>
            <a:off x="2688387" y="1322303"/>
            <a:ext cx="7031807" cy="403515"/>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Step 3: Clothing</a:t>
            </a:r>
          </a:p>
        </p:txBody>
      </p:sp>
      <p:sp>
        <p:nvSpPr>
          <p:cNvPr id="13" name="Text Placeholder 9">
            <a:extLst>
              <a:ext uri="{FF2B5EF4-FFF2-40B4-BE49-F238E27FC236}">
                <a16:creationId xmlns:a16="http://schemas.microsoft.com/office/drawing/2014/main" id="{0DADF8C0-6D2F-7A9C-6DD9-0AD8013B9E2B}"/>
              </a:ext>
            </a:extLst>
          </p:cNvPr>
          <p:cNvSpPr txBox="1">
            <a:spLocks/>
          </p:cNvSpPr>
          <p:nvPr/>
        </p:nvSpPr>
        <p:spPr>
          <a:xfrm>
            <a:off x="2784159" y="5320288"/>
            <a:ext cx="7031807" cy="775279"/>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Finally, we want to show the </a:t>
            </a:r>
            <a:r>
              <a:rPr lang="en-US" sz="2000" b="1" dirty="0">
                <a:solidFill>
                  <a:schemeClr val="bg1"/>
                </a:solidFill>
              </a:rPr>
              <a:t>UNIQUE STYLES</a:t>
            </a:r>
            <a:r>
              <a:rPr lang="en-US" sz="2000" dirty="0">
                <a:solidFill>
                  <a:schemeClr val="bg1"/>
                </a:solidFill>
              </a:rPr>
              <a:t> present in South African culture, through a </a:t>
            </a:r>
            <a:r>
              <a:rPr lang="en-US" sz="2000" b="1" dirty="0">
                <a:solidFill>
                  <a:schemeClr val="bg1"/>
                </a:solidFill>
              </a:rPr>
              <a:t>MODULAR CLOTHING SYSTEM</a:t>
            </a:r>
            <a:r>
              <a:rPr lang="en-US" sz="2000" dirty="0">
                <a:solidFill>
                  <a:schemeClr val="bg1"/>
                </a:solidFill>
              </a:rPr>
              <a:t>.</a:t>
            </a:r>
            <a:endParaRPr lang="en-US" sz="2000" b="1" dirty="0">
              <a:solidFill>
                <a:schemeClr val="bg1"/>
              </a:solidFill>
            </a:endParaRPr>
          </a:p>
        </p:txBody>
      </p:sp>
      <p:sp>
        <p:nvSpPr>
          <p:cNvPr id="4" name="Rectangle 3">
            <a:extLst>
              <a:ext uri="{FF2B5EF4-FFF2-40B4-BE49-F238E27FC236}">
                <a16:creationId xmlns:a16="http://schemas.microsoft.com/office/drawing/2014/main" id="{6439A855-158A-91BF-B93B-95CAD5063FB8}"/>
              </a:ext>
            </a:extLst>
          </p:cNvPr>
          <p:cNvSpPr/>
          <p:nvPr/>
        </p:nvSpPr>
        <p:spPr>
          <a:xfrm>
            <a:off x="2784159" y="1725818"/>
            <a:ext cx="2087419" cy="3514436"/>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4">
            <a:extLst>
              <a:ext uri="{FF2B5EF4-FFF2-40B4-BE49-F238E27FC236}">
                <a16:creationId xmlns:a16="http://schemas.microsoft.com/office/drawing/2014/main" id="{CB20E7F9-A50B-2CA8-33CD-FB7F264AF3D6}"/>
              </a:ext>
            </a:extLst>
          </p:cNvPr>
          <p:cNvSpPr/>
          <p:nvPr/>
        </p:nvSpPr>
        <p:spPr>
          <a:xfrm>
            <a:off x="5163740" y="1725818"/>
            <a:ext cx="2087419" cy="3514436"/>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F64871B6-C08B-8D4F-FAB7-08024F11C02C}"/>
              </a:ext>
            </a:extLst>
          </p:cNvPr>
          <p:cNvSpPr/>
          <p:nvPr/>
        </p:nvSpPr>
        <p:spPr>
          <a:xfrm>
            <a:off x="7543321" y="1725818"/>
            <a:ext cx="2087419" cy="3514436"/>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descr="A cartoon figure of a person&#10;&#10;Description automatically generated">
            <a:extLst>
              <a:ext uri="{FF2B5EF4-FFF2-40B4-BE49-F238E27FC236}">
                <a16:creationId xmlns:a16="http://schemas.microsoft.com/office/drawing/2014/main" id="{8023A6C9-5BBC-0EDC-EC95-264C405C24B1}"/>
              </a:ext>
            </a:extLst>
          </p:cNvPr>
          <p:cNvPicPr>
            <a:picLocks noChangeAspect="1"/>
          </p:cNvPicPr>
          <p:nvPr/>
        </p:nvPicPr>
        <p:blipFill rotWithShape="1">
          <a:blip r:embed="rId3"/>
          <a:srcRect l="9041" r="8051" b="1469"/>
          <a:stretch/>
        </p:blipFill>
        <p:spPr>
          <a:xfrm>
            <a:off x="2784159" y="1725818"/>
            <a:ext cx="2087419" cy="3514436"/>
          </a:xfrm>
          <a:prstGeom prst="rect">
            <a:avLst/>
          </a:prstGeom>
        </p:spPr>
      </p:pic>
      <p:pic>
        <p:nvPicPr>
          <p:cNvPr id="14" name="Picture 13" descr="A white and red dress&#10;&#10;Description automatically generated">
            <a:extLst>
              <a:ext uri="{FF2B5EF4-FFF2-40B4-BE49-F238E27FC236}">
                <a16:creationId xmlns:a16="http://schemas.microsoft.com/office/drawing/2014/main" id="{338FD9F3-AF52-E44B-B9F8-720A473B84F6}"/>
              </a:ext>
            </a:extLst>
          </p:cNvPr>
          <p:cNvPicPr>
            <a:picLocks noChangeAspect="1"/>
          </p:cNvPicPr>
          <p:nvPr/>
        </p:nvPicPr>
        <p:blipFill rotWithShape="1">
          <a:blip r:embed="rId4"/>
          <a:srcRect l="5455" t="3387" r="15063" b="2152"/>
          <a:stretch/>
        </p:blipFill>
        <p:spPr>
          <a:xfrm>
            <a:off x="5163740" y="1725818"/>
            <a:ext cx="2087419" cy="3514436"/>
          </a:xfrm>
          <a:prstGeom prst="rect">
            <a:avLst/>
          </a:prstGeom>
        </p:spPr>
      </p:pic>
      <p:pic>
        <p:nvPicPr>
          <p:cNvPr id="16" name="Picture 15" descr="A black and white vase with a white head&#10;&#10;Description automatically generated">
            <a:extLst>
              <a:ext uri="{FF2B5EF4-FFF2-40B4-BE49-F238E27FC236}">
                <a16:creationId xmlns:a16="http://schemas.microsoft.com/office/drawing/2014/main" id="{800A2B18-55BD-499D-EE26-5A31473F18DC}"/>
              </a:ext>
            </a:extLst>
          </p:cNvPr>
          <p:cNvPicPr>
            <a:picLocks noChangeAspect="1"/>
          </p:cNvPicPr>
          <p:nvPr/>
        </p:nvPicPr>
        <p:blipFill rotWithShape="1">
          <a:blip r:embed="rId5"/>
          <a:srcRect l="6978" r="8878"/>
          <a:stretch/>
        </p:blipFill>
        <p:spPr>
          <a:xfrm>
            <a:off x="7543321" y="1725818"/>
            <a:ext cx="2087419" cy="3514436"/>
          </a:xfrm>
          <a:prstGeom prst="rect">
            <a:avLst/>
          </a:prstGeom>
        </p:spPr>
      </p:pic>
    </p:spTree>
    <p:extLst>
      <p:ext uri="{BB962C8B-B14F-4D97-AF65-F5344CB8AC3E}">
        <p14:creationId xmlns:p14="http://schemas.microsoft.com/office/powerpoint/2010/main" val="1540839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7209516" y="402854"/>
            <a:ext cx="5433204" cy="707147"/>
          </a:xfrm>
        </p:spPr>
        <p:txBody>
          <a:bodyPr vert="horz" lIns="91440" tIns="45720" rIns="91440" bIns="45720" rtlCol="0" anchor="t">
            <a:noAutofit/>
          </a:bodyPr>
          <a:lstStyle/>
          <a:p>
            <a:r>
              <a:rPr lang="en-US" sz="3600" b="1" dirty="0">
                <a:solidFill>
                  <a:schemeClr val="bg1"/>
                </a:solidFill>
              </a:rPr>
              <a:t>Textures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solidFill>
                  <a:schemeClr val="bg1"/>
                </a:solidFill>
              </a:rPr>
              <a:pPr/>
              <a:t>13</a:t>
            </a:fld>
            <a:endParaRPr lang="en-US" dirty="0">
              <a:solidFill>
                <a:schemeClr val="bg1"/>
              </a:solidFill>
            </a:endParaRPr>
          </a:p>
        </p:txBody>
      </p:sp>
      <p:sp>
        <p:nvSpPr>
          <p:cNvPr id="30" name="Text Placeholder 9">
            <a:extLst>
              <a:ext uri="{FF2B5EF4-FFF2-40B4-BE49-F238E27FC236}">
                <a16:creationId xmlns:a16="http://schemas.microsoft.com/office/drawing/2014/main" id="{DA2A7464-9BF4-36E2-F312-9BBB5266707D}"/>
              </a:ext>
            </a:extLst>
          </p:cNvPr>
          <p:cNvSpPr txBox="1">
            <a:spLocks/>
          </p:cNvSpPr>
          <p:nvPr/>
        </p:nvSpPr>
        <p:spPr>
          <a:xfrm>
            <a:off x="5543550" y="1193737"/>
            <a:ext cx="6102534" cy="4969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Textures will further help sell the style of the game. </a:t>
            </a:r>
          </a:p>
          <a:p>
            <a:endParaRPr lang="en-US" sz="2000" dirty="0">
              <a:solidFill>
                <a:schemeClr val="bg1"/>
              </a:solidFill>
            </a:endParaRPr>
          </a:p>
        </p:txBody>
      </p:sp>
      <p:pic>
        <p:nvPicPr>
          <p:cNvPr id="4" name="Picture 3" descr="A ball made of bricks&#10;&#10;Description automatically generated">
            <a:extLst>
              <a:ext uri="{FF2B5EF4-FFF2-40B4-BE49-F238E27FC236}">
                <a16:creationId xmlns:a16="http://schemas.microsoft.com/office/drawing/2014/main" id="{56209E84-605A-3F8D-2C6B-2A06ECB7EBBA}"/>
              </a:ext>
            </a:extLst>
          </p:cNvPr>
          <p:cNvPicPr>
            <a:picLocks noChangeAspect="1"/>
          </p:cNvPicPr>
          <p:nvPr/>
        </p:nvPicPr>
        <p:blipFill>
          <a:blip r:embed="rId3"/>
          <a:stretch>
            <a:fillRect/>
          </a:stretch>
        </p:blipFill>
        <p:spPr>
          <a:xfrm>
            <a:off x="423421" y="2142406"/>
            <a:ext cx="2121030" cy="2121030"/>
          </a:xfrm>
          <a:prstGeom prst="rect">
            <a:avLst/>
          </a:prstGeom>
        </p:spPr>
      </p:pic>
      <p:pic>
        <p:nvPicPr>
          <p:cNvPr id="6" name="Picture 5" descr="A round wooden ball with a black background&#10;&#10;Description automatically generated">
            <a:extLst>
              <a:ext uri="{FF2B5EF4-FFF2-40B4-BE49-F238E27FC236}">
                <a16:creationId xmlns:a16="http://schemas.microsoft.com/office/drawing/2014/main" id="{C7F8BDA2-9F87-A76B-4002-4EC748A59688}"/>
              </a:ext>
            </a:extLst>
          </p:cNvPr>
          <p:cNvPicPr>
            <a:picLocks noChangeAspect="1"/>
          </p:cNvPicPr>
          <p:nvPr/>
        </p:nvPicPr>
        <p:blipFill>
          <a:blip r:embed="rId4"/>
          <a:stretch>
            <a:fillRect/>
          </a:stretch>
        </p:blipFill>
        <p:spPr>
          <a:xfrm>
            <a:off x="2610440" y="2142406"/>
            <a:ext cx="2121030" cy="2121030"/>
          </a:xfrm>
          <a:prstGeom prst="rect">
            <a:avLst/>
          </a:prstGeom>
        </p:spPr>
      </p:pic>
      <p:pic>
        <p:nvPicPr>
          <p:cNvPr id="8" name="Picture 7" descr="A grey ball made of bricks&#10;&#10;Description automatically generated">
            <a:extLst>
              <a:ext uri="{FF2B5EF4-FFF2-40B4-BE49-F238E27FC236}">
                <a16:creationId xmlns:a16="http://schemas.microsoft.com/office/drawing/2014/main" id="{725A0848-C623-271D-3BC4-C6D90C643E1C}"/>
              </a:ext>
            </a:extLst>
          </p:cNvPr>
          <p:cNvPicPr>
            <a:picLocks noChangeAspect="1"/>
          </p:cNvPicPr>
          <p:nvPr/>
        </p:nvPicPr>
        <p:blipFill>
          <a:blip r:embed="rId5"/>
          <a:stretch>
            <a:fillRect/>
          </a:stretch>
        </p:blipFill>
        <p:spPr>
          <a:xfrm>
            <a:off x="4817882" y="2142406"/>
            <a:ext cx="2121031" cy="2121031"/>
          </a:xfrm>
          <a:prstGeom prst="rect">
            <a:avLst/>
          </a:prstGeom>
        </p:spPr>
      </p:pic>
      <p:pic>
        <p:nvPicPr>
          <p:cNvPr id="10" name="Picture 9" descr="A round object with a pattern&#10;&#10;Description automatically generated with medium confidence">
            <a:extLst>
              <a:ext uri="{FF2B5EF4-FFF2-40B4-BE49-F238E27FC236}">
                <a16:creationId xmlns:a16="http://schemas.microsoft.com/office/drawing/2014/main" id="{55F134C1-5D43-A836-4A46-47CC9D7D1458}"/>
              </a:ext>
            </a:extLst>
          </p:cNvPr>
          <p:cNvPicPr>
            <a:picLocks noChangeAspect="1"/>
          </p:cNvPicPr>
          <p:nvPr/>
        </p:nvPicPr>
        <p:blipFill>
          <a:blip r:embed="rId6"/>
          <a:stretch>
            <a:fillRect/>
          </a:stretch>
        </p:blipFill>
        <p:spPr>
          <a:xfrm>
            <a:off x="7025325" y="2142406"/>
            <a:ext cx="2121031" cy="2121031"/>
          </a:xfrm>
          <a:prstGeom prst="rect">
            <a:avLst/>
          </a:prstGeom>
        </p:spPr>
      </p:pic>
      <p:pic>
        <p:nvPicPr>
          <p:cNvPr id="12" name="Picture 11" descr="A green ball with white flowers&#10;&#10;Description automatically generated">
            <a:extLst>
              <a:ext uri="{FF2B5EF4-FFF2-40B4-BE49-F238E27FC236}">
                <a16:creationId xmlns:a16="http://schemas.microsoft.com/office/drawing/2014/main" id="{22DABB2B-60D1-CF1F-7F71-0BAD4A656FB3}"/>
              </a:ext>
            </a:extLst>
          </p:cNvPr>
          <p:cNvPicPr>
            <a:picLocks noChangeAspect="1"/>
          </p:cNvPicPr>
          <p:nvPr/>
        </p:nvPicPr>
        <p:blipFill>
          <a:blip r:embed="rId7"/>
          <a:stretch>
            <a:fillRect/>
          </a:stretch>
        </p:blipFill>
        <p:spPr>
          <a:xfrm>
            <a:off x="9232768" y="2142406"/>
            <a:ext cx="2121031" cy="2121031"/>
          </a:xfrm>
          <a:prstGeom prst="rect">
            <a:avLst/>
          </a:prstGeom>
        </p:spPr>
      </p:pic>
      <p:sp>
        <p:nvSpPr>
          <p:cNvPr id="13" name="Text Placeholder 9">
            <a:extLst>
              <a:ext uri="{FF2B5EF4-FFF2-40B4-BE49-F238E27FC236}">
                <a16:creationId xmlns:a16="http://schemas.microsoft.com/office/drawing/2014/main" id="{EA60FB3B-F32D-3E63-E5C3-CEC3440E1860}"/>
              </a:ext>
            </a:extLst>
          </p:cNvPr>
          <p:cNvSpPr txBox="1">
            <a:spLocks/>
          </p:cNvSpPr>
          <p:nvPr/>
        </p:nvSpPr>
        <p:spPr>
          <a:xfrm>
            <a:off x="2726507" y="4998877"/>
            <a:ext cx="6102534" cy="118761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bg1"/>
                </a:solidFill>
              </a:rPr>
              <a:t>The use of a hand-painterly style, with exaggerated proportions and features allows for more creative expression.</a:t>
            </a:r>
          </a:p>
          <a:p>
            <a:pPr algn="ctr"/>
            <a:r>
              <a:rPr lang="en-US" sz="2000" dirty="0">
                <a:solidFill>
                  <a:schemeClr val="bg1"/>
                </a:solidFill>
              </a:rPr>
              <a:t>This also contributes to the light-hearted feel, we want for the game. </a:t>
            </a:r>
          </a:p>
          <a:p>
            <a:endParaRPr lang="en-US" sz="2000" dirty="0">
              <a:solidFill>
                <a:schemeClr val="bg1"/>
              </a:solidFill>
            </a:endParaRPr>
          </a:p>
        </p:txBody>
      </p:sp>
    </p:spTree>
    <p:extLst>
      <p:ext uri="{BB962C8B-B14F-4D97-AF65-F5344CB8AC3E}">
        <p14:creationId xmlns:p14="http://schemas.microsoft.com/office/powerpoint/2010/main" val="184494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379220" y="215702"/>
            <a:ext cx="5111750" cy="680943"/>
          </a:xfrm>
        </p:spPr>
        <p:txBody>
          <a:bodyPr/>
          <a:lstStyle/>
          <a:p>
            <a:r>
              <a:rPr lang="en-US" dirty="0">
                <a:solidFill>
                  <a:schemeClr val="bg1"/>
                </a:solidFill>
              </a:rPr>
              <a:t>Prop Design</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778716" y="1028699"/>
            <a:ext cx="5111750" cy="1009651"/>
          </a:xfrm>
        </p:spPr>
        <p:txBody>
          <a:bodyPr vert="horz" lIns="91440" tIns="45720" rIns="91440" bIns="45720" rtlCol="0" anchor="b">
            <a:normAutofit lnSpcReduction="10000"/>
          </a:bodyPr>
          <a:lstStyle/>
          <a:p>
            <a:r>
              <a:rPr lang="en-US" dirty="0">
                <a:solidFill>
                  <a:schemeClr val="bg1"/>
                </a:solidFill>
              </a:rPr>
              <a:t>The use of a Stylized theme, is used to make the underlying topic more </a:t>
            </a:r>
            <a:r>
              <a:rPr lang="en-US" u="sng" dirty="0">
                <a:solidFill>
                  <a:schemeClr val="bg1"/>
                </a:solidFill>
              </a:rPr>
              <a:t>APPROACHABLE</a:t>
            </a:r>
            <a:r>
              <a:rPr lang="en-US" dirty="0">
                <a:solidFill>
                  <a:schemeClr val="bg1"/>
                </a:solidFill>
              </a:rPr>
              <a:t> and </a:t>
            </a:r>
            <a:r>
              <a:rPr lang="en-US" u="sng" dirty="0">
                <a:solidFill>
                  <a:schemeClr val="bg1"/>
                </a:solidFill>
              </a:rPr>
              <a:t>FUN</a:t>
            </a:r>
            <a:r>
              <a:rPr lang="en-US" dirty="0">
                <a:solidFill>
                  <a:schemeClr val="bg1"/>
                </a:solidFill>
              </a:rPr>
              <a:t>.</a:t>
            </a:r>
          </a:p>
          <a:p>
            <a:r>
              <a:rPr lang="en-US" dirty="0">
                <a:solidFill>
                  <a:schemeClr val="bg1"/>
                </a:solidFill>
              </a:rPr>
              <a:t>The style helps players feel happy and relaxed, even when facing challenges.</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bg1"/>
                </a:solidFill>
              </a:rPr>
              <a:pPr/>
              <a:t>14</a:t>
            </a:fld>
            <a:endParaRPr lang="en-US" dirty="0">
              <a:solidFill>
                <a:schemeClr val="bg1"/>
              </a:solidFill>
            </a:endParaRPr>
          </a:p>
        </p:txBody>
      </p:sp>
      <p:pic>
        <p:nvPicPr>
          <p:cNvPr id="8" name="Picture 7" descr="A white object with a black and white pattern&#10;&#10;Description automatically generated">
            <a:extLst>
              <a:ext uri="{FF2B5EF4-FFF2-40B4-BE49-F238E27FC236}">
                <a16:creationId xmlns:a16="http://schemas.microsoft.com/office/drawing/2014/main" id="{44AACD55-499F-D81C-9917-1CDAE8D2A751}"/>
              </a:ext>
            </a:extLst>
          </p:cNvPr>
          <p:cNvPicPr>
            <a:picLocks noChangeAspect="1"/>
          </p:cNvPicPr>
          <p:nvPr/>
        </p:nvPicPr>
        <p:blipFill>
          <a:blip r:embed="rId2"/>
          <a:stretch>
            <a:fillRect/>
          </a:stretch>
        </p:blipFill>
        <p:spPr>
          <a:xfrm>
            <a:off x="267470" y="3198541"/>
            <a:ext cx="5111750" cy="2875359"/>
          </a:xfrm>
          <a:prstGeom prst="rect">
            <a:avLst/>
          </a:prstGeom>
        </p:spPr>
      </p:pic>
      <p:pic>
        <p:nvPicPr>
          <p:cNvPr id="10" name="Picture 9" descr="A white and black shelves&#10;&#10;Description automatically generated">
            <a:extLst>
              <a:ext uri="{FF2B5EF4-FFF2-40B4-BE49-F238E27FC236}">
                <a16:creationId xmlns:a16="http://schemas.microsoft.com/office/drawing/2014/main" id="{440D6817-624B-FFC7-AC3C-EC834E9CB4F8}"/>
              </a:ext>
            </a:extLst>
          </p:cNvPr>
          <p:cNvPicPr>
            <a:picLocks noChangeAspect="1"/>
          </p:cNvPicPr>
          <p:nvPr/>
        </p:nvPicPr>
        <p:blipFill>
          <a:blip r:embed="rId3"/>
          <a:stretch>
            <a:fillRect/>
          </a:stretch>
        </p:blipFill>
        <p:spPr>
          <a:xfrm>
            <a:off x="6723815" y="3190583"/>
            <a:ext cx="5111750" cy="2875359"/>
          </a:xfrm>
          <a:prstGeom prst="rect">
            <a:avLst/>
          </a:prstGeom>
        </p:spPr>
      </p:pic>
      <p:pic>
        <p:nvPicPr>
          <p:cNvPr id="12" name="Picture 11" descr="A close up of a machine&#10;&#10;Description automatically generated">
            <a:extLst>
              <a:ext uri="{FF2B5EF4-FFF2-40B4-BE49-F238E27FC236}">
                <a16:creationId xmlns:a16="http://schemas.microsoft.com/office/drawing/2014/main" id="{2A020339-A94A-3424-EB45-108E87E9AF5D}"/>
              </a:ext>
            </a:extLst>
          </p:cNvPr>
          <p:cNvPicPr>
            <a:picLocks noChangeAspect="1"/>
          </p:cNvPicPr>
          <p:nvPr/>
        </p:nvPicPr>
        <p:blipFill>
          <a:blip r:embed="rId4"/>
          <a:stretch>
            <a:fillRect/>
          </a:stretch>
        </p:blipFill>
        <p:spPr>
          <a:xfrm>
            <a:off x="267470" y="3190583"/>
            <a:ext cx="2062475" cy="2875359"/>
          </a:xfrm>
          <a:prstGeom prst="rect">
            <a:avLst/>
          </a:prstGeom>
        </p:spPr>
      </p:pic>
      <p:pic>
        <p:nvPicPr>
          <p:cNvPr id="14" name="Picture 13" descr="A blue and red toy&#10;&#10;Description automatically generated">
            <a:extLst>
              <a:ext uri="{FF2B5EF4-FFF2-40B4-BE49-F238E27FC236}">
                <a16:creationId xmlns:a16="http://schemas.microsoft.com/office/drawing/2014/main" id="{9B4FB385-6CC7-87BE-484A-B52B5ADC80D2}"/>
              </a:ext>
            </a:extLst>
          </p:cNvPr>
          <p:cNvPicPr>
            <a:picLocks noChangeAspect="1"/>
          </p:cNvPicPr>
          <p:nvPr/>
        </p:nvPicPr>
        <p:blipFill rotWithShape="1">
          <a:blip r:embed="rId5"/>
          <a:srcRect l="7670" r="11998"/>
          <a:stretch/>
        </p:blipFill>
        <p:spPr>
          <a:xfrm>
            <a:off x="5778716" y="3190583"/>
            <a:ext cx="2608154" cy="2867403"/>
          </a:xfrm>
          <a:prstGeom prst="rect">
            <a:avLst/>
          </a:prstGeom>
        </p:spPr>
      </p:pic>
    </p:spTree>
    <p:extLst>
      <p:ext uri="{BB962C8B-B14F-4D97-AF65-F5344CB8AC3E}">
        <p14:creationId xmlns:p14="http://schemas.microsoft.com/office/powerpoint/2010/main" val="917981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descr="A white and black computer devices&#10;&#10;Description automatically generated">
            <a:extLst>
              <a:ext uri="{FF2B5EF4-FFF2-40B4-BE49-F238E27FC236}">
                <a16:creationId xmlns:a16="http://schemas.microsoft.com/office/drawing/2014/main" id="{A088259B-3EC6-60F2-0FCB-3E251F66621A}"/>
              </a:ext>
            </a:extLst>
          </p:cNvPr>
          <p:cNvPicPr>
            <a:picLocks noChangeAspect="1"/>
          </p:cNvPicPr>
          <p:nvPr/>
        </p:nvPicPr>
        <p:blipFill>
          <a:blip r:embed="rId2"/>
          <a:stretch>
            <a:fillRect/>
          </a:stretch>
        </p:blipFill>
        <p:spPr>
          <a:xfrm>
            <a:off x="382925" y="3190583"/>
            <a:ext cx="5111750" cy="2875360"/>
          </a:xfrm>
          <a:prstGeom prst="rect">
            <a:avLst/>
          </a:prstGeom>
        </p:spPr>
      </p:pic>
      <p:pic>
        <p:nvPicPr>
          <p:cNvPr id="16" name="Picture 15" descr="A group of pots and pans&#10;&#10;Description automatically generated">
            <a:extLst>
              <a:ext uri="{FF2B5EF4-FFF2-40B4-BE49-F238E27FC236}">
                <a16:creationId xmlns:a16="http://schemas.microsoft.com/office/drawing/2014/main" id="{02DC3E1F-D60B-4509-6602-5257393839D6}"/>
              </a:ext>
            </a:extLst>
          </p:cNvPr>
          <p:cNvPicPr>
            <a:picLocks noChangeAspect="1"/>
          </p:cNvPicPr>
          <p:nvPr/>
        </p:nvPicPr>
        <p:blipFill>
          <a:blip r:embed="rId3"/>
          <a:stretch>
            <a:fillRect/>
          </a:stretch>
        </p:blipFill>
        <p:spPr>
          <a:xfrm>
            <a:off x="5778716" y="3190583"/>
            <a:ext cx="5111750" cy="2875359"/>
          </a:xfrm>
          <a:prstGeom prst="rect">
            <a:avLst/>
          </a:prstGeom>
        </p:spPr>
      </p:pic>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379220" y="215702"/>
            <a:ext cx="5111750" cy="680943"/>
          </a:xfrm>
        </p:spPr>
        <p:txBody>
          <a:bodyPr/>
          <a:lstStyle/>
          <a:p>
            <a:r>
              <a:rPr lang="en-US" dirty="0">
                <a:solidFill>
                  <a:schemeClr val="bg1"/>
                </a:solidFill>
              </a:rPr>
              <a:t>Prop design</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778716" y="1099144"/>
            <a:ext cx="5111750" cy="1525588"/>
          </a:xfrm>
        </p:spPr>
        <p:txBody>
          <a:bodyPr vert="horz" lIns="91440" tIns="45720" rIns="91440" bIns="45720" rtlCol="0" anchor="b">
            <a:normAutofit/>
          </a:bodyPr>
          <a:lstStyle/>
          <a:p>
            <a:r>
              <a:rPr lang="en-US" dirty="0">
                <a:solidFill>
                  <a:schemeClr val="bg1"/>
                </a:solidFill>
              </a:rPr>
              <a:t>Our creative, stylized look makes everything in the game fit together, creating a unique world.</a:t>
            </a:r>
          </a:p>
          <a:p>
            <a:r>
              <a:rPr lang="en-US" dirty="0">
                <a:solidFill>
                  <a:schemeClr val="bg1"/>
                </a:solidFill>
              </a:rPr>
              <a:t>This approach makes players feel more connected to their restaurant, enhancing the overall game experience and making the learning part of the actual situation more likely.</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bg1"/>
                </a:solidFill>
              </a:rPr>
              <a:pPr/>
              <a:t>15</a:t>
            </a:fld>
            <a:endParaRPr lang="en-US" dirty="0">
              <a:solidFill>
                <a:schemeClr val="bg1"/>
              </a:solidFill>
            </a:endParaRPr>
          </a:p>
        </p:txBody>
      </p:sp>
      <p:pic>
        <p:nvPicPr>
          <p:cNvPr id="20" name="Picture 19" descr="A close up of a cash register&#10;&#10;Description automatically generated">
            <a:extLst>
              <a:ext uri="{FF2B5EF4-FFF2-40B4-BE49-F238E27FC236}">
                <a16:creationId xmlns:a16="http://schemas.microsoft.com/office/drawing/2014/main" id="{44387B14-1239-2256-C401-BFC214D21A50}"/>
              </a:ext>
            </a:extLst>
          </p:cNvPr>
          <p:cNvPicPr>
            <a:picLocks noChangeAspect="1"/>
          </p:cNvPicPr>
          <p:nvPr/>
        </p:nvPicPr>
        <p:blipFill rotWithShape="1">
          <a:blip r:embed="rId4"/>
          <a:srcRect l="12809" r="19377"/>
          <a:stretch/>
        </p:blipFill>
        <p:spPr>
          <a:xfrm>
            <a:off x="267470" y="3190583"/>
            <a:ext cx="1727585" cy="2873277"/>
          </a:xfrm>
          <a:prstGeom prst="rect">
            <a:avLst/>
          </a:prstGeom>
        </p:spPr>
      </p:pic>
    </p:spTree>
    <p:extLst>
      <p:ext uri="{BB962C8B-B14F-4D97-AF65-F5344CB8AC3E}">
        <p14:creationId xmlns:p14="http://schemas.microsoft.com/office/powerpoint/2010/main" val="170603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559292"/>
            <a:ext cx="5111750" cy="568357"/>
          </a:xfrm>
        </p:spPr>
        <p:txBody>
          <a:bodyPr/>
          <a:lstStyle/>
          <a:p>
            <a:r>
              <a:rPr lang="en-US" b="1" dirty="0">
                <a:solidFill>
                  <a:schemeClr val="bg1"/>
                </a:solidFill>
              </a:rPr>
              <a:t>LEVEL DESIGN</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bg1"/>
                </a:solidFill>
              </a:rPr>
              <a:pPr/>
              <a:t>16</a:t>
            </a:fld>
            <a:endParaRPr lang="en-US" dirty="0">
              <a:solidFill>
                <a:schemeClr val="bg1"/>
              </a:solidFill>
            </a:endParaRPr>
          </a:p>
        </p:txBody>
      </p:sp>
      <p:pic>
        <p:nvPicPr>
          <p:cNvPr id="3" name="Picture 2">
            <a:extLst>
              <a:ext uri="{FF2B5EF4-FFF2-40B4-BE49-F238E27FC236}">
                <a16:creationId xmlns:a16="http://schemas.microsoft.com/office/drawing/2014/main" id="{419098DE-8AD8-9BC2-AAC2-CFF21C9EDA1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719" y="1960207"/>
            <a:ext cx="7840059" cy="4410576"/>
          </a:xfrm>
          <a:prstGeom prst="rect">
            <a:avLst/>
          </a:prstGeom>
          <a:noFill/>
          <a:ln w="28575">
            <a:solidFill>
              <a:schemeClr val="tx1"/>
            </a:solidFill>
          </a:ln>
        </p:spPr>
      </p:pic>
      <p:pic>
        <p:nvPicPr>
          <p:cNvPr id="9" name="Picture 8">
            <a:extLst>
              <a:ext uri="{FF2B5EF4-FFF2-40B4-BE49-F238E27FC236}">
                <a16:creationId xmlns:a16="http://schemas.microsoft.com/office/drawing/2014/main" id="{55D4F533-A873-3BF7-5DDC-44D82E11C8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6951" y="1960207"/>
            <a:ext cx="2610032" cy="1468793"/>
          </a:xfrm>
          <a:prstGeom prst="rect">
            <a:avLst/>
          </a:prstGeom>
          <a:noFill/>
          <a:ln w="28575">
            <a:solidFill>
              <a:schemeClr val="tx1"/>
            </a:solidFill>
          </a:ln>
        </p:spPr>
      </p:pic>
      <p:pic>
        <p:nvPicPr>
          <p:cNvPr id="11" name="Picture 10">
            <a:extLst>
              <a:ext uri="{FF2B5EF4-FFF2-40B4-BE49-F238E27FC236}">
                <a16:creationId xmlns:a16="http://schemas.microsoft.com/office/drawing/2014/main" id="{35098524-830B-5FA9-4698-EC418BDED11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6084" y="4902025"/>
            <a:ext cx="2610899" cy="1467926"/>
          </a:xfrm>
          <a:prstGeom prst="rect">
            <a:avLst/>
          </a:prstGeom>
          <a:noFill/>
          <a:ln w="28575">
            <a:solidFill>
              <a:schemeClr val="tx1"/>
            </a:solidFill>
          </a:ln>
        </p:spPr>
      </p:pic>
      <p:pic>
        <p:nvPicPr>
          <p:cNvPr id="13" name="Picture 12">
            <a:extLst>
              <a:ext uri="{FF2B5EF4-FFF2-40B4-BE49-F238E27FC236}">
                <a16:creationId xmlns:a16="http://schemas.microsoft.com/office/drawing/2014/main" id="{B02F576E-4BFD-72E6-1938-F4B56D34F08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6084" y="3433232"/>
            <a:ext cx="2611766" cy="1468793"/>
          </a:xfrm>
          <a:prstGeom prst="rect">
            <a:avLst/>
          </a:prstGeom>
          <a:noFill/>
          <a:ln w="28575">
            <a:solidFill>
              <a:schemeClr val="tx1"/>
            </a:solidFill>
          </a:ln>
        </p:spPr>
      </p:pic>
      <p:sp>
        <p:nvSpPr>
          <p:cNvPr id="15" name="Text Placeholder 9">
            <a:extLst>
              <a:ext uri="{FF2B5EF4-FFF2-40B4-BE49-F238E27FC236}">
                <a16:creationId xmlns:a16="http://schemas.microsoft.com/office/drawing/2014/main" id="{0FB6EDAC-9148-CF8E-C377-1256B4BD2FF4}"/>
              </a:ext>
            </a:extLst>
          </p:cNvPr>
          <p:cNvSpPr txBox="1">
            <a:spLocks/>
          </p:cNvSpPr>
          <p:nvPr/>
        </p:nvSpPr>
        <p:spPr>
          <a:xfrm>
            <a:off x="2668704" y="1398962"/>
            <a:ext cx="7031807" cy="41944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Basic Layout of the Café.</a:t>
            </a:r>
            <a:endParaRPr lang="en-US" sz="2000" b="1" dirty="0">
              <a:solidFill>
                <a:schemeClr val="bg1"/>
              </a:solidFill>
            </a:endParaRPr>
          </a:p>
        </p:txBody>
      </p:sp>
    </p:spTree>
    <p:extLst>
      <p:ext uri="{BB962C8B-B14F-4D97-AF65-F5344CB8AC3E}">
        <p14:creationId xmlns:p14="http://schemas.microsoft.com/office/powerpoint/2010/main" val="1346372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662465"/>
          </a:xfrm>
        </p:spPr>
        <p:txBody>
          <a:bodyPr/>
          <a:lstStyle/>
          <a:p>
            <a:r>
              <a:rPr lang="en-US" b="1" dirty="0">
                <a:solidFill>
                  <a:schemeClr val="bg1"/>
                </a:solidFill>
              </a:rPr>
              <a:t>Game UI</a:t>
            </a:r>
          </a:p>
        </p:txBody>
      </p:sp>
      <p:sp>
        <p:nvSpPr>
          <p:cNvPr id="12" name="Title 1">
            <a:extLst>
              <a:ext uri="{FF2B5EF4-FFF2-40B4-BE49-F238E27FC236}">
                <a16:creationId xmlns:a16="http://schemas.microsoft.com/office/drawing/2014/main" id="{05F681A8-61E6-3C5A-ACAE-71D1CB3923AD}"/>
              </a:ext>
            </a:extLst>
          </p:cNvPr>
          <p:cNvSpPr txBox="1">
            <a:spLocks/>
          </p:cNvSpPr>
          <p:nvPr/>
        </p:nvSpPr>
        <p:spPr>
          <a:xfrm>
            <a:off x="1885156" y="571571"/>
            <a:ext cx="8421688" cy="66246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ZA" sz="2400" dirty="0">
                <a:solidFill>
                  <a:schemeClr val="bg1"/>
                </a:solidFill>
              </a:rPr>
              <a:t>HEADS UP Display (HUD)</a:t>
            </a:r>
          </a:p>
        </p:txBody>
      </p:sp>
      <p:pic>
        <p:nvPicPr>
          <p:cNvPr id="5" name="Picture 4">
            <a:extLst>
              <a:ext uri="{FF2B5EF4-FFF2-40B4-BE49-F238E27FC236}">
                <a16:creationId xmlns:a16="http://schemas.microsoft.com/office/drawing/2014/main" id="{E8733856-D17F-0B8B-F225-C3E461386B33}"/>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3680" y="1650901"/>
            <a:ext cx="7846757" cy="4411342"/>
          </a:xfrm>
          <a:prstGeom prst="rect">
            <a:avLst/>
          </a:prstGeom>
          <a:noFill/>
          <a:ln>
            <a:noFill/>
          </a:ln>
        </p:spPr>
      </p:pic>
      <p:pic>
        <p:nvPicPr>
          <p:cNvPr id="7" name="Picture 6" descr="A restaurant with tables and chairs&#10;&#10;Description automatically generated">
            <a:extLst>
              <a:ext uri="{FF2B5EF4-FFF2-40B4-BE49-F238E27FC236}">
                <a16:creationId xmlns:a16="http://schemas.microsoft.com/office/drawing/2014/main" id="{1E469889-95D9-3DAE-3C17-A2D022314CC8}"/>
              </a:ext>
            </a:extLst>
          </p:cNvPr>
          <p:cNvPicPr>
            <a:picLocks noChangeAspect="1"/>
          </p:cNvPicPr>
          <p:nvPr/>
        </p:nvPicPr>
        <p:blipFill rotWithShape="1">
          <a:blip r:embed="rId5"/>
          <a:srcRect l="83344" t="84805"/>
          <a:stretch/>
        </p:blipFill>
        <p:spPr>
          <a:xfrm>
            <a:off x="7033490" y="5394036"/>
            <a:ext cx="1306945" cy="670666"/>
          </a:xfrm>
          <a:prstGeom prst="rect">
            <a:avLst/>
          </a:prstGeom>
        </p:spPr>
      </p:pic>
      <p:pic>
        <p:nvPicPr>
          <p:cNvPr id="9" name="Picture 8" descr="A restaurant with tables and chairs&#10;&#10;Description automatically generated">
            <a:extLst>
              <a:ext uri="{FF2B5EF4-FFF2-40B4-BE49-F238E27FC236}">
                <a16:creationId xmlns:a16="http://schemas.microsoft.com/office/drawing/2014/main" id="{A81D0905-0051-66CE-7C3B-863DC0CD2506}"/>
              </a:ext>
            </a:extLst>
          </p:cNvPr>
          <p:cNvPicPr>
            <a:picLocks noChangeAspect="1"/>
          </p:cNvPicPr>
          <p:nvPr/>
        </p:nvPicPr>
        <p:blipFill rotWithShape="1">
          <a:blip r:embed="rId5"/>
          <a:srcRect t="84833" r="91637"/>
          <a:stretch/>
        </p:blipFill>
        <p:spPr>
          <a:xfrm>
            <a:off x="493680" y="5394036"/>
            <a:ext cx="656247" cy="669436"/>
          </a:xfrm>
          <a:prstGeom prst="rect">
            <a:avLst/>
          </a:prstGeom>
        </p:spPr>
      </p:pic>
      <p:pic>
        <p:nvPicPr>
          <p:cNvPr id="10" name="Picture 9" descr="A restaurant with tables and chairs&#10;&#10;Description automatically generated">
            <a:extLst>
              <a:ext uri="{FF2B5EF4-FFF2-40B4-BE49-F238E27FC236}">
                <a16:creationId xmlns:a16="http://schemas.microsoft.com/office/drawing/2014/main" id="{84BB5AE5-4736-4E9C-CF05-97E9D25C6A2C}"/>
              </a:ext>
            </a:extLst>
          </p:cNvPr>
          <p:cNvPicPr>
            <a:picLocks noChangeAspect="1"/>
          </p:cNvPicPr>
          <p:nvPr/>
        </p:nvPicPr>
        <p:blipFill rotWithShape="1">
          <a:blip r:embed="rId5"/>
          <a:srcRect l="41557" r="42787" b="86629"/>
          <a:stretch/>
        </p:blipFill>
        <p:spPr>
          <a:xfrm>
            <a:off x="3754582" y="1649671"/>
            <a:ext cx="1228436" cy="590147"/>
          </a:xfrm>
          <a:prstGeom prst="rect">
            <a:avLst/>
          </a:prstGeom>
        </p:spPr>
      </p:pic>
      <p:pic>
        <p:nvPicPr>
          <p:cNvPr id="13" name="Picture 12" descr="A restaurant with tables and chairs&#10;&#10;Description automatically generated">
            <a:extLst>
              <a:ext uri="{FF2B5EF4-FFF2-40B4-BE49-F238E27FC236}">
                <a16:creationId xmlns:a16="http://schemas.microsoft.com/office/drawing/2014/main" id="{0165A940-268F-4814-C612-D4FC8F6EBA29}"/>
              </a:ext>
            </a:extLst>
          </p:cNvPr>
          <p:cNvPicPr>
            <a:picLocks noChangeAspect="1"/>
          </p:cNvPicPr>
          <p:nvPr/>
        </p:nvPicPr>
        <p:blipFill rotWithShape="1">
          <a:blip r:embed="rId5"/>
          <a:srcRect r="90636" b="84014"/>
          <a:stretch/>
        </p:blipFill>
        <p:spPr>
          <a:xfrm>
            <a:off x="493679" y="1649670"/>
            <a:ext cx="734757" cy="705604"/>
          </a:xfrm>
          <a:prstGeom prst="rect">
            <a:avLst/>
          </a:prstGeom>
        </p:spPr>
      </p:pic>
      <p:pic>
        <p:nvPicPr>
          <p:cNvPr id="14" name="Picture 13" descr="A restaurant with tables and chairs&#10;&#10;Description automatically generated">
            <a:extLst>
              <a:ext uri="{FF2B5EF4-FFF2-40B4-BE49-F238E27FC236}">
                <a16:creationId xmlns:a16="http://schemas.microsoft.com/office/drawing/2014/main" id="{6AB700B9-A5D7-F0F0-540A-2FFDCA43ABC8}"/>
              </a:ext>
            </a:extLst>
          </p:cNvPr>
          <p:cNvPicPr>
            <a:picLocks noChangeAspect="1"/>
          </p:cNvPicPr>
          <p:nvPr/>
        </p:nvPicPr>
        <p:blipFill rotWithShape="1">
          <a:blip r:embed="rId5"/>
          <a:srcRect l="91819" b="81712"/>
          <a:stretch/>
        </p:blipFill>
        <p:spPr>
          <a:xfrm>
            <a:off x="7698509" y="1649668"/>
            <a:ext cx="641926" cy="807205"/>
          </a:xfrm>
          <a:prstGeom prst="rect">
            <a:avLst/>
          </a:prstGeom>
        </p:spPr>
      </p:pic>
      <p:sp>
        <p:nvSpPr>
          <p:cNvPr id="15" name="Text Placeholder 7">
            <a:extLst>
              <a:ext uri="{FF2B5EF4-FFF2-40B4-BE49-F238E27FC236}">
                <a16:creationId xmlns:a16="http://schemas.microsoft.com/office/drawing/2014/main" id="{257513B4-C3A3-57B1-2BF0-8A5D4FF70535}"/>
              </a:ext>
            </a:extLst>
          </p:cNvPr>
          <p:cNvSpPr txBox="1">
            <a:spLocks/>
          </p:cNvSpPr>
          <p:nvPr/>
        </p:nvSpPr>
        <p:spPr>
          <a:xfrm>
            <a:off x="8704649" y="1328759"/>
            <a:ext cx="2882475" cy="483514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r>
              <a:rPr lang="en-US" sz="1800" b="1" noProof="1">
                <a:solidFill>
                  <a:schemeClr val="accent4"/>
                </a:solidFill>
              </a:rPr>
              <a:t>Day Timer: </a:t>
            </a:r>
            <a:br>
              <a:rPr lang="en-US" sz="1800" noProof="1">
                <a:solidFill>
                  <a:schemeClr val="bg1"/>
                </a:solidFill>
              </a:rPr>
            </a:br>
            <a:r>
              <a:rPr lang="en-US" sz="1500" noProof="1">
                <a:solidFill>
                  <a:schemeClr val="bg1"/>
                </a:solidFill>
              </a:rPr>
              <a:t>This timer indicates the current time of day and is also a visual indicator of how much time is left for that level.</a:t>
            </a:r>
          </a:p>
          <a:p>
            <a:pPr marL="342900" indent="-342900">
              <a:buFont typeface="Arial" panose="020B0604020202020204" pitchFamily="34" charset="0"/>
              <a:buAutoNum type="arabicPeriod"/>
            </a:pPr>
            <a:r>
              <a:rPr lang="en-US" sz="1800" b="1" noProof="1">
                <a:solidFill>
                  <a:schemeClr val="accent4"/>
                </a:solidFill>
              </a:rPr>
              <a:t>Current Day Indicator:  </a:t>
            </a:r>
            <a:br>
              <a:rPr lang="en-US" sz="1800" noProof="1">
                <a:solidFill>
                  <a:schemeClr val="bg1"/>
                </a:solidFill>
              </a:rPr>
            </a:br>
            <a:r>
              <a:rPr lang="en-US" sz="1500" noProof="1">
                <a:solidFill>
                  <a:schemeClr val="bg1"/>
                </a:solidFill>
              </a:rPr>
              <a:t>This indicates the current day (level) the player is currently on. Day of the week is purely aesthetic.</a:t>
            </a:r>
          </a:p>
          <a:p>
            <a:pPr marL="342900" indent="-342900">
              <a:buFont typeface="Arial" panose="020B0604020202020204" pitchFamily="34" charset="0"/>
              <a:buAutoNum type="arabicPeriod"/>
            </a:pPr>
            <a:r>
              <a:rPr lang="en-US" sz="1800" b="1" noProof="1">
                <a:solidFill>
                  <a:schemeClr val="accent4"/>
                </a:solidFill>
              </a:rPr>
              <a:t>Money Counter: </a:t>
            </a:r>
            <a:br>
              <a:rPr lang="en-US" sz="1800" noProof="1">
                <a:solidFill>
                  <a:schemeClr val="bg1"/>
                </a:solidFill>
              </a:rPr>
            </a:br>
            <a:r>
              <a:rPr lang="en-US" sz="1500" noProof="1">
                <a:solidFill>
                  <a:schemeClr val="bg1"/>
                </a:solidFill>
              </a:rPr>
              <a:t>Shows the current amount of money the player has.</a:t>
            </a:r>
          </a:p>
          <a:p>
            <a:pPr marL="342900" indent="-342900">
              <a:buFont typeface="Arial" panose="020B0604020202020204" pitchFamily="34" charset="0"/>
              <a:buAutoNum type="arabicPeriod"/>
            </a:pPr>
            <a:r>
              <a:rPr lang="en-US" sz="1800" b="1" noProof="1">
                <a:solidFill>
                  <a:schemeClr val="accent4"/>
                </a:solidFill>
              </a:rPr>
              <a:t>Orders Prompt: </a:t>
            </a:r>
            <a:br>
              <a:rPr lang="en-US" sz="1800" noProof="1">
                <a:solidFill>
                  <a:schemeClr val="bg1"/>
                </a:solidFill>
              </a:rPr>
            </a:br>
            <a:r>
              <a:rPr lang="en-US" sz="1700" noProof="1">
                <a:solidFill>
                  <a:schemeClr val="bg1"/>
                </a:solidFill>
              </a:rPr>
              <a:t>When opened, displays current progress of orders players have placed (with the kitchen).</a:t>
            </a:r>
          </a:p>
          <a:p>
            <a:pPr marL="342900" indent="-342900">
              <a:buFont typeface="Arial" panose="020B0604020202020204" pitchFamily="34" charset="0"/>
              <a:buAutoNum type="arabicPeriod"/>
            </a:pPr>
            <a:r>
              <a:rPr lang="en-US" sz="1800" b="1" noProof="1">
                <a:solidFill>
                  <a:schemeClr val="accent4"/>
                </a:solidFill>
              </a:rPr>
              <a:t>Upgrades Prompt: </a:t>
            </a:r>
            <a:br>
              <a:rPr lang="en-US" sz="1800" noProof="1">
                <a:solidFill>
                  <a:schemeClr val="bg1"/>
                </a:solidFill>
              </a:rPr>
            </a:br>
            <a:r>
              <a:rPr lang="en-US" sz="1700" noProof="1">
                <a:solidFill>
                  <a:schemeClr val="bg1"/>
                </a:solidFill>
              </a:rPr>
              <a:t>When players are near the upgrade station, this will pop-up to show that they are able to purchase upgrades.</a:t>
            </a:r>
            <a:endParaRPr lang="en-US" sz="1800" noProof="1">
              <a:solidFill>
                <a:schemeClr val="bg1"/>
              </a:solidFill>
            </a:endParaRPr>
          </a:p>
        </p:txBody>
      </p:sp>
      <p:sp>
        <p:nvSpPr>
          <p:cNvPr id="16" name="Text Placeholder 7">
            <a:extLst>
              <a:ext uri="{FF2B5EF4-FFF2-40B4-BE49-F238E27FC236}">
                <a16:creationId xmlns:a16="http://schemas.microsoft.com/office/drawing/2014/main" id="{13243985-043A-5487-38CD-10F10F14494A}"/>
              </a:ext>
            </a:extLst>
          </p:cNvPr>
          <p:cNvSpPr txBox="1">
            <a:spLocks/>
          </p:cNvSpPr>
          <p:nvPr/>
        </p:nvSpPr>
        <p:spPr>
          <a:xfrm>
            <a:off x="696800" y="1277390"/>
            <a:ext cx="328514" cy="45022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noProof="1">
                <a:solidFill>
                  <a:schemeClr val="accent4"/>
                </a:solidFill>
              </a:rPr>
              <a:t>1</a:t>
            </a:r>
            <a:endParaRPr lang="en-US" sz="2000" noProof="1">
              <a:solidFill>
                <a:schemeClr val="bg1"/>
              </a:solidFill>
            </a:endParaRPr>
          </a:p>
        </p:txBody>
      </p:sp>
      <p:sp>
        <p:nvSpPr>
          <p:cNvPr id="17" name="Text Placeholder 7">
            <a:extLst>
              <a:ext uri="{FF2B5EF4-FFF2-40B4-BE49-F238E27FC236}">
                <a16:creationId xmlns:a16="http://schemas.microsoft.com/office/drawing/2014/main" id="{90C1BADD-F5D8-E16E-3D9B-11525BAAFF7F}"/>
              </a:ext>
            </a:extLst>
          </p:cNvPr>
          <p:cNvSpPr txBox="1">
            <a:spLocks/>
          </p:cNvSpPr>
          <p:nvPr/>
        </p:nvSpPr>
        <p:spPr>
          <a:xfrm>
            <a:off x="4204543" y="1283550"/>
            <a:ext cx="328514" cy="45022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noProof="1">
                <a:solidFill>
                  <a:schemeClr val="accent4"/>
                </a:solidFill>
              </a:rPr>
              <a:t>2</a:t>
            </a:r>
            <a:endParaRPr lang="en-US" sz="2000" noProof="1">
              <a:solidFill>
                <a:schemeClr val="bg1"/>
              </a:solidFill>
            </a:endParaRPr>
          </a:p>
        </p:txBody>
      </p:sp>
      <p:sp>
        <p:nvSpPr>
          <p:cNvPr id="18" name="Text Placeholder 7">
            <a:extLst>
              <a:ext uri="{FF2B5EF4-FFF2-40B4-BE49-F238E27FC236}">
                <a16:creationId xmlns:a16="http://schemas.microsoft.com/office/drawing/2014/main" id="{07B52790-87F2-D3D9-D584-335C5A0B1B5E}"/>
              </a:ext>
            </a:extLst>
          </p:cNvPr>
          <p:cNvSpPr txBox="1">
            <a:spLocks/>
          </p:cNvSpPr>
          <p:nvPr/>
        </p:nvSpPr>
        <p:spPr>
          <a:xfrm>
            <a:off x="7888539" y="1277390"/>
            <a:ext cx="328514" cy="45022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noProof="1">
                <a:solidFill>
                  <a:schemeClr val="accent4"/>
                </a:solidFill>
              </a:rPr>
              <a:t>3</a:t>
            </a:r>
            <a:endParaRPr lang="en-US" sz="2000" noProof="1">
              <a:solidFill>
                <a:schemeClr val="bg1"/>
              </a:solidFill>
            </a:endParaRPr>
          </a:p>
        </p:txBody>
      </p:sp>
      <p:sp>
        <p:nvSpPr>
          <p:cNvPr id="19" name="Text Placeholder 7">
            <a:extLst>
              <a:ext uri="{FF2B5EF4-FFF2-40B4-BE49-F238E27FC236}">
                <a16:creationId xmlns:a16="http://schemas.microsoft.com/office/drawing/2014/main" id="{EE9061B8-F8BC-6696-9AF0-865EB2D3505B}"/>
              </a:ext>
            </a:extLst>
          </p:cNvPr>
          <p:cNvSpPr txBox="1">
            <a:spLocks/>
          </p:cNvSpPr>
          <p:nvPr/>
        </p:nvSpPr>
        <p:spPr>
          <a:xfrm>
            <a:off x="667158" y="6029500"/>
            <a:ext cx="328514" cy="45022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noProof="1">
                <a:solidFill>
                  <a:schemeClr val="accent4"/>
                </a:solidFill>
              </a:rPr>
              <a:t>4</a:t>
            </a:r>
            <a:endParaRPr lang="en-US" sz="2000" noProof="1">
              <a:solidFill>
                <a:schemeClr val="bg1"/>
              </a:solidFill>
            </a:endParaRPr>
          </a:p>
        </p:txBody>
      </p:sp>
      <p:sp>
        <p:nvSpPr>
          <p:cNvPr id="20" name="Text Placeholder 7">
            <a:extLst>
              <a:ext uri="{FF2B5EF4-FFF2-40B4-BE49-F238E27FC236}">
                <a16:creationId xmlns:a16="http://schemas.microsoft.com/office/drawing/2014/main" id="{D60394D5-A8A2-EED5-02E7-059A5D27B0F0}"/>
              </a:ext>
            </a:extLst>
          </p:cNvPr>
          <p:cNvSpPr txBox="1">
            <a:spLocks/>
          </p:cNvSpPr>
          <p:nvPr/>
        </p:nvSpPr>
        <p:spPr>
          <a:xfrm>
            <a:off x="7605600" y="6029500"/>
            <a:ext cx="328514" cy="45022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noProof="1">
                <a:solidFill>
                  <a:schemeClr val="accent4"/>
                </a:solidFill>
              </a:rPr>
              <a:t>5</a:t>
            </a:r>
            <a:endParaRPr lang="en-US" sz="2000" noProof="1">
              <a:solidFill>
                <a:schemeClr val="bg1"/>
              </a:solidFill>
            </a:endParaRPr>
          </a:p>
        </p:txBody>
      </p:sp>
    </p:spTree>
    <p:extLst>
      <p:ext uri="{BB962C8B-B14F-4D97-AF65-F5344CB8AC3E}">
        <p14:creationId xmlns:p14="http://schemas.microsoft.com/office/powerpoint/2010/main" val="3873751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662465"/>
          </a:xfrm>
        </p:spPr>
        <p:txBody>
          <a:bodyPr/>
          <a:lstStyle/>
          <a:p>
            <a:r>
              <a:rPr lang="en-US" b="1" dirty="0">
                <a:solidFill>
                  <a:schemeClr val="bg1"/>
                </a:solidFill>
              </a:rPr>
              <a:t>Game UI</a:t>
            </a:r>
          </a:p>
        </p:txBody>
      </p:sp>
      <p:sp>
        <p:nvSpPr>
          <p:cNvPr id="12" name="Title 1">
            <a:extLst>
              <a:ext uri="{FF2B5EF4-FFF2-40B4-BE49-F238E27FC236}">
                <a16:creationId xmlns:a16="http://schemas.microsoft.com/office/drawing/2014/main" id="{05F681A8-61E6-3C5A-ACAE-71D1CB3923AD}"/>
              </a:ext>
            </a:extLst>
          </p:cNvPr>
          <p:cNvSpPr txBox="1">
            <a:spLocks/>
          </p:cNvSpPr>
          <p:nvPr/>
        </p:nvSpPr>
        <p:spPr>
          <a:xfrm>
            <a:off x="1885156" y="571571"/>
            <a:ext cx="8421688" cy="66246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ZA" sz="2400" dirty="0">
                <a:solidFill>
                  <a:schemeClr val="bg1"/>
                </a:solidFill>
              </a:rPr>
              <a:t>Additional UI Scenes</a:t>
            </a:r>
          </a:p>
        </p:txBody>
      </p:sp>
      <p:pic>
        <p:nvPicPr>
          <p:cNvPr id="4" name="Picture 3" descr="A table with candles and wine glasses&#10;&#10;Description automatically generated">
            <a:extLst>
              <a:ext uri="{FF2B5EF4-FFF2-40B4-BE49-F238E27FC236}">
                <a16:creationId xmlns:a16="http://schemas.microsoft.com/office/drawing/2014/main" id="{80D04A8C-C4C6-ADEE-F37C-B4D3A9231342}"/>
              </a:ext>
            </a:extLst>
          </p:cNvPr>
          <p:cNvPicPr>
            <a:picLocks noChangeAspect="1"/>
          </p:cNvPicPr>
          <p:nvPr/>
        </p:nvPicPr>
        <p:blipFill>
          <a:blip r:embed="rId2"/>
          <a:stretch>
            <a:fillRect/>
          </a:stretch>
        </p:blipFill>
        <p:spPr>
          <a:xfrm>
            <a:off x="643769" y="2173312"/>
            <a:ext cx="3365328" cy="1892997"/>
          </a:xfrm>
          <a:prstGeom prst="rect">
            <a:avLst/>
          </a:prstGeom>
        </p:spPr>
      </p:pic>
      <p:pic>
        <p:nvPicPr>
          <p:cNvPr id="8" name="Picture 7" descr="A kitchen with a large table and chairs&#10;&#10;Description automatically generated">
            <a:extLst>
              <a:ext uri="{FF2B5EF4-FFF2-40B4-BE49-F238E27FC236}">
                <a16:creationId xmlns:a16="http://schemas.microsoft.com/office/drawing/2014/main" id="{C857C91C-661F-81D1-E6FB-F94D2F524CE7}"/>
              </a:ext>
            </a:extLst>
          </p:cNvPr>
          <p:cNvPicPr>
            <a:picLocks noChangeAspect="1"/>
          </p:cNvPicPr>
          <p:nvPr/>
        </p:nvPicPr>
        <p:blipFill>
          <a:blip r:embed="rId3"/>
          <a:stretch>
            <a:fillRect/>
          </a:stretch>
        </p:blipFill>
        <p:spPr>
          <a:xfrm>
            <a:off x="4333696" y="2173312"/>
            <a:ext cx="3365328" cy="1892997"/>
          </a:xfrm>
          <a:prstGeom prst="rect">
            <a:avLst/>
          </a:prstGeom>
        </p:spPr>
      </p:pic>
      <p:pic>
        <p:nvPicPr>
          <p:cNvPr id="21" name="Picture 20" descr="A screenshot of a video game&#10;&#10;Description automatically generated">
            <a:extLst>
              <a:ext uri="{FF2B5EF4-FFF2-40B4-BE49-F238E27FC236}">
                <a16:creationId xmlns:a16="http://schemas.microsoft.com/office/drawing/2014/main" id="{036941B8-66FB-6089-152A-2D64BDBB225D}"/>
              </a:ext>
            </a:extLst>
          </p:cNvPr>
          <p:cNvPicPr>
            <a:picLocks noChangeAspect="1"/>
          </p:cNvPicPr>
          <p:nvPr/>
        </p:nvPicPr>
        <p:blipFill>
          <a:blip r:embed="rId4"/>
          <a:stretch>
            <a:fillRect/>
          </a:stretch>
        </p:blipFill>
        <p:spPr>
          <a:xfrm>
            <a:off x="643769" y="4730279"/>
            <a:ext cx="3365328" cy="1892997"/>
          </a:xfrm>
          <a:prstGeom prst="rect">
            <a:avLst/>
          </a:prstGeom>
        </p:spPr>
      </p:pic>
      <p:pic>
        <p:nvPicPr>
          <p:cNvPr id="23" name="Picture 22" descr="A screenshot of a menu&#10;&#10;Description automatically generated">
            <a:extLst>
              <a:ext uri="{FF2B5EF4-FFF2-40B4-BE49-F238E27FC236}">
                <a16:creationId xmlns:a16="http://schemas.microsoft.com/office/drawing/2014/main" id="{E9232FCD-88A2-E0C5-15FD-01FC432E6CA6}"/>
              </a:ext>
            </a:extLst>
          </p:cNvPr>
          <p:cNvPicPr>
            <a:picLocks noChangeAspect="1"/>
          </p:cNvPicPr>
          <p:nvPr/>
        </p:nvPicPr>
        <p:blipFill>
          <a:blip r:embed="rId5"/>
          <a:stretch>
            <a:fillRect/>
          </a:stretch>
        </p:blipFill>
        <p:spPr>
          <a:xfrm>
            <a:off x="4333696" y="4720207"/>
            <a:ext cx="3365328" cy="1892997"/>
          </a:xfrm>
          <a:prstGeom prst="rect">
            <a:avLst/>
          </a:prstGeom>
        </p:spPr>
      </p:pic>
      <p:pic>
        <p:nvPicPr>
          <p:cNvPr id="25" name="Picture 24" descr="A screenshot of a video game&#10;&#10;Description automatically generated">
            <a:extLst>
              <a:ext uri="{FF2B5EF4-FFF2-40B4-BE49-F238E27FC236}">
                <a16:creationId xmlns:a16="http://schemas.microsoft.com/office/drawing/2014/main" id="{6167E55F-0D98-11AB-2D51-5AFA5C11CAD7}"/>
              </a:ext>
            </a:extLst>
          </p:cNvPr>
          <p:cNvPicPr>
            <a:picLocks noChangeAspect="1"/>
          </p:cNvPicPr>
          <p:nvPr/>
        </p:nvPicPr>
        <p:blipFill>
          <a:blip r:embed="rId6"/>
          <a:stretch>
            <a:fillRect/>
          </a:stretch>
        </p:blipFill>
        <p:spPr>
          <a:xfrm>
            <a:off x="8023623" y="2173312"/>
            <a:ext cx="3365328" cy="1892997"/>
          </a:xfrm>
          <a:prstGeom prst="rect">
            <a:avLst/>
          </a:prstGeom>
        </p:spPr>
      </p:pic>
      <p:pic>
        <p:nvPicPr>
          <p:cNvPr id="27" name="Picture 26" descr="A screenshot of a restaurant menu&#10;&#10;Description automatically generated">
            <a:extLst>
              <a:ext uri="{FF2B5EF4-FFF2-40B4-BE49-F238E27FC236}">
                <a16:creationId xmlns:a16="http://schemas.microsoft.com/office/drawing/2014/main" id="{0C2EC490-F5D6-2DDC-9944-9E3206958E2B}"/>
              </a:ext>
            </a:extLst>
          </p:cNvPr>
          <p:cNvPicPr>
            <a:picLocks noChangeAspect="1"/>
          </p:cNvPicPr>
          <p:nvPr/>
        </p:nvPicPr>
        <p:blipFill>
          <a:blip r:embed="rId7"/>
          <a:stretch>
            <a:fillRect/>
          </a:stretch>
        </p:blipFill>
        <p:spPr>
          <a:xfrm>
            <a:off x="8023623" y="4720207"/>
            <a:ext cx="3336214" cy="1876621"/>
          </a:xfrm>
          <a:prstGeom prst="rect">
            <a:avLst/>
          </a:prstGeom>
        </p:spPr>
      </p:pic>
      <p:sp>
        <p:nvSpPr>
          <p:cNvPr id="28" name="Text Placeholder 9">
            <a:extLst>
              <a:ext uri="{FF2B5EF4-FFF2-40B4-BE49-F238E27FC236}">
                <a16:creationId xmlns:a16="http://schemas.microsoft.com/office/drawing/2014/main" id="{728D46A5-C338-A1D9-7D86-97A823985BF2}"/>
              </a:ext>
            </a:extLst>
          </p:cNvPr>
          <p:cNvSpPr txBox="1">
            <a:spLocks/>
          </p:cNvSpPr>
          <p:nvPr/>
        </p:nvSpPr>
        <p:spPr>
          <a:xfrm>
            <a:off x="2580096" y="1599750"/>
            <a:ext cx="7031807" cy="34415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i="1" dirty="0">
                <a:solidFill>
                  <a:schemeClr val="bg1"/>
                </a:solidFill>
              </a:rPr>
              <a:t>Simplicity, to contrast the game’s possible chaos.</a:t>
            </a:r>
            <a:endParaRPr lang="en-US" sz="2000" b="1" i="1" dirty="0">
              <a:solidFill>
                <a:schemeClr val="bg1"/>
              </a:solidFill>
            </a:endParaRPr>
          </a:p>
        </p:txBody>
      </p:sp>
    </p:spTree>
    <p:extLst>
      <p:ext uri="{BB962C8B-B14F-4D97-AF65-F5344CB8AC3E}">
        <p14:creationId xmlns:p14="http://schemas.microsoft.com/office/powerpoint/2010/main" val="195736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solidFill>
                  <a:schemeClr val="bg1"/>
                </a:solidFill>
              </a:rPr>
              <a:pPr/>
              <a:t>19</a:t>
            </a:fld>
            <a:endParaRPr lang="en-US" dirty="0">
              <a:solidFill>
                <a:schemeClr val="bg1"/>
              </a:solidFill>
            </a:endParaRPr>
          </a:p>
        </p:txBody>
      </p:sp>
      <p:sp>
        <p:nvSpPr>
          <p:cNvPr id="2" name="Title 1">
            <a:extLst>
              <a:ext uri="{FF2B5EF4-FFF2-40B4-BE49-F238E27FC236}">
                <a16:creationId xmlns:a16="http://schemas.microsoft.com/office/drawing/2014/main" id="{951EFF31-1734-3D18-705A-7A82381D1587}"/>
              </a:ext>
            </a:extLst>
          </p:cNvPr>
          <p:cNvSpPr>
            <a:spLocks noGrp="1"/>
          </p:cNvSpPr>
          <p:nvPr>
            <p:ph type="title"/>
          </p:nvPr>
        </p:nvSpPr>
        <p:spPr>
          <a:xfrm>
            <a:off x="3612332" y="2539802"/>
            <a:ext cx="5111750" cy="1289248"/>
          </a:xfrm>
        </p:spPr>
        <p:txBody>
          <a:bodyPr>
            <a:normAutofit/>
          </a:bodyPr>
          <a:lstStyle/>
          <a:p>
            <a:pPr algn="ctr"/>
            <a:r>
              <a:rPr lang="en-US" dirty="0">
                <a:solidFill>
                  <a:schemeClr val="bg1"/>
                </a:solidFill>
              </a:rPr>
              <a:t>- END –</a:t>
            </a:r>
            <a:br>
              <a:rPr lang="en-US" dirty="0">
                <a:solidFill>
                  <a:schemeClr val="bg1"/>
                </a:solidFill>
              </a:rPr>
            </a:br>
            <a:r>
              <a:rPr lang="en-US" dirty="0">
                <a:solidFill>
                  <a:schemeClr val="bg1"/>
                </a:solidFill>
              </a:rPr>
              <a:t>Thank You</a:t>
            </a:r>
          </a:p>
        </p:txBody>
      </p:sp>
    </p:spTree>
    <p:extLst>
      <p:ext uri="{BB962C8B-B14F-4D97-AF65-F5344CB8AC3E}">
        <p14:creationId xmlns:p14="http://schemas.microsoft.com/office/powerpoint/2010/main" val="1176480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991718" y="1873105"/>
            <a:ext cx="8600243" cy="2676909"/>
          </a:xfrm>
          <a:noFill/>
        </p:spPr>
        <p:txBody>
          <a:bodyPr vert="horz" lIns="91440" tIns="45720" rIns="91440" bIns="45720" rtlCol="0" anchor="t">
            <a:normAutofit lnSpcReduction="10000"/>
          </a:bodyPr>
          <a:lstStyle/>
          <a:p>
            <a:r>
              <a:rPr lang="en-US" sz="2400" noProof="1">
                <a:solidFill>
                  <a:schemeClr val="bg1"/>
                </a:solidFill>
              </a:rPr>
              <a:t>A </a:t>
            </a:r>
            <a:r>
              <a:rPr lang="en-US" sz="2400" b="1" noProof="1">
                <a:solidFill>
                  <a:schemeClr val="bg1"/>
                </a:solidFill>
              </a:rPr>
              <a:t>TOP-DOWN</a:t>
            </a:r>
            <a:r>
              <a:rPr lang="en-US" sz="2400" noProof="1">
                <a:solidFill>
                  <a:schemeClr val="bg1"/>
                </a:solidFill>
              </a:rPr>
              <a:t> café simulator set in </a:t>
            </a:r>
            <a:r>
              <a:rPr lang="en-US" sz="2400" b="1" noProof="1">
                <a:solidFill>
                  <a:schemeClr val="bg1"/>
                </a:solidFill>
              </a:rPr>
              <a:t>SOUTH AFRICA</a:t>
            </a:r>
            <a:r>
              <a:rPr lang="en-US" sz="2400" noProof="1">
                <a:solidFill>
                  <a:schemeClr val="bg1"/>
                </a:solidFill>
              </a:rPr>
              <a:t>. Players deal with the </a:t>
            </a:r>
            <a:r>
              <a:rPr lang="en-US" sz="2400" b="1" noProof="1">
                <a:solidFill>
                  <a:schemeClr val="bg1"/>
                </a:solidFill>
              </a:rPr>
              <a:t>CHALLENGES</a:t>
            </a:r>
            <a:r>
              <a:rPr lang="en-US" sz="2400" noProof="1">
                <a:solidFill>
                  <a:schemeClr val="bg1"/>
                </a:solidFill>
              </a:rPr>
              <a:t> and </a:t>
            </a:r>
            <a:r>
              <a:rPr lang="en-US" sz="2400" b="1" noProof="1">
                <a:solidFill>
                  <a:schemeClr val="bg1"/>
                </a:solidFill>
              </a:rPr>
              <a:t>DIFFICULTIES</a:t>
            </a:r>
            <a:r>
              <a:rPr lang="en-US" sz="2400" noProof="1">
                <a:solidFill>
                  <a:schemeClr val="bg1"/>
                </a:solidFill>
              </a:rPr>
              <a:t> of managing a café, in addition to the </a:t>
            </a:r>
            <a:r>
              <a:rPr lang="en-US" sz="2400" b="1" noProof="1">
                <a:solidFill>
                  <a:schemeClr val="bg1"/>
                </a:solidFill>
              </a:rPr>
              <a:t>CHAOS</a:t>
            </a:r>
            <a:r>
              <a:rPr lang="en-US" sz="2400" noProof="1">
                <a:solidFill>
                  <a:schemeClr val="bg1"/>
                </a:solidFill>
              </a:rPr>
              <a:t> of loadshedding, service delays and many other unpredicted trials.</a:t>
            </a:r>
          </a:p>
          <a:p>
            <a:endParaRPr lang="en-US" sz="2400" noProof="1">
              <a:solidFill>
                <a:schemeClr val="bg1"/>
              </a:solidFill>
            </a:endParaRPr>
          </a:p>
          <a:p>
            <a:r>
              <a:rPr lang="en-US" sz="2400" noProof="1">
                <a:solidFill>
                  <a:schemeClr val="bg1"/>
                </a:solidFill>
              </a:rPr>
              <a:t>We want to make future small business owners aware of the effects poor service delivery has on them.</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bg1"/>
                </a:solidFill>
              </a:rPr>
              <a:pPr/>
              <a:t>2</a:t>
            </a:fld>
            <a:endParaRPr lang="en-US" dirty="0">
              <a:solidFill>
                <a:schemeClr val="bg1"/>
              </a:solidFill>
            </a:endParaRPr>
          </a:p>
        </p:txBody>
      </p:sp>
    </p:spTree>
    <p:extLst>
      <p:ext uri="{BB962C8B-B14F-4D97-AF65-F5344CB8AC3E}">
        <p14:creationId xmlns:p14="http://schemas.microsoft.com/office/powerpoint/2010/main" val="89809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544285"/>
            <a:ext cx="3171825" cy="680494"/>
          </a:xfrm>
        </p:spPr>
        <p:txBody>
          <a:bodyPr/>
          <a:lstStyle/>
          <a:p>
            <a:r>
              <a:rPr lang="en-US" dirty="0">
                <a:solidFill>
                  <a:schemeClr val="bg1"/>
                </a:solidFill>
              </a:rPr>
              <a:t>CORE Concept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1452851"/>
            <a:ext cx="4109358" cy="4643150"/>
          </a:xfrm>
        </p:spPr>
        <p:txBody>
          <a:bodyPr>
            <a:normAutofit fontScale="77500" lnSpcReduction="20000"/>
          </a:bodyPr>
          <a:lstStyle/>
          <a:p>
            <a:pPr marL="285750" indent="-285750">
              <a:buFont typeface="Arial" panose="020B0604020202020204" pitchFamily="34" charset="0"/>
              <a:buChar char="•"/>
            </a:pPr>
            <a:r>
              <a:rPr lang="en-US" dirty="0">
                <a:solidFill>
                  <a:schemeClr val="bg1"/>
                </a:solidFill>
              </a:rPr>
              <a:t>Casual, Management Game with elements of </a:t>
            </a:r>
            <a:r>
              <a:rPr lang="en-US" u="sng" dirty="0">
                <a:solidFill>
                  <a:schemeClr val="bg1"/>
                </a:solidFill>
              </a:rPr>
              <a:t>WAVE SURVIVAL</a:t>
            </a:r>
            <a:r>
              <a:rPr lang="en-US" dirty="0">
                <a:solidFill>
                  <a:schemeClr val="bg1"/>
                </a:solidFill>
              </a:rPr>
              <a:t> and </a:t>
            </a:r>
            <a:r>
              <a:rPr lang="en-US" u="sng" dirty="0">
                <a:solidFill>
                  <a:schemeClr val="bg1"/>
                </a:solidFill>
              </a:rPr>
              <a:t>STRATEGY</a:t>
            </a:r>
            <a:r>
              <a:rPr lang="en-US" dirty="0">
                <a:solidFill>
                  <a:schemeClr val="bg1"/>
                </a:solidFill>
              </a:rPr>
              <a:t>.</a:t>
            </a:r>
          </a:p>
          <a:p>
            <a:pPr marL="285750" indent="-285750">
              <a:buFont typeface="Arial" panose="020B0604020202020204" pitchFamily="34" charset="0"/>
              <a:buChar char="•"/>
            </a:pPr>
            <a:r>
              <a:rPr lang="en-US" dirty="0">
                <a:solidFill>
                  <a:schemeClr val="bg1"/>
                </a:solidFill>
              </a:rPr>
              <a:t>Played in third-person with a top-down fixed camera. (3/4 perspective)</a:t>
            </a:r>
          </a:p>
          <a:p>
            <a:pPr marL="285750" indent="-285750">
              <a:buFont typeface="Arial" panose="020B0604020202020204" pitchFamily="34" charset="0"/>
              <a:buChar char="•"/>
            </a:pPr>
            <a:r>
              <a:rPr lang="en-US" dirty="0">
                <a:solidFill>
                  <a:schemeClr val="bg1"/>
                </a:solidFill>
              </a:rPr>
              <a:t>Manage café by </a:t>
            </a:r>
            <a:r>
              <a:rPr lang="en-US" u="sng" dirty="0">
                <a:solidFill>
                  <a:schemeClr val="bg1"/>
                </a:solidFill>
              </a:rPr>
              <a:t>SERVING </a:t>
            </a:r>
            <a:r>
              <a:rPr lang="en-US" dirty="0">
                <a:solidFill>
                  <a:schemeClr val="bg1"/>
                </a:solidFill>
              </a:rPr>
              <a:t>and </a:t>
            </a:r>
            <a:r>
              <a:rPr lang="en-US" u="sng" dirty="0">
                <a:solidFill>
                  <a:schemeClr val="bg1"/>
                </a:solidFill>
              </a:rPr>
              <a:t>CLEANING AFTER</a:t>
            </a:r>
            <a:r>
              <a:rPr lang="en-US" dirty="0">
                <a:solidFill>
                  <a:schemeClr val="bg1"/>
                </a:solidFill>
              </a:rPr>
              <a:t> customers.</a:t>
            </a:r>
          </a:p>
          <a:p>
            <a:pPr marL="285750" indent="-285750">
              <a:buFont typeface="Arial" panose="020B0604020202020204" pitchFamily="34" charset="0"/>
              <a:buChar char="•"/>
            </a:pPr>
            <a:r>
              <a:rPr lang="en-US" dirty="0">
                <a:solidFill>
                  <a:schemeClr val="bg1"/>
                </a:solidFill>
              </a:rPr>
              <a:t>In addition, daily </a:t>
            </a:r>
            <a:r>
              <a:rPr lang="en-US" u="sng" dirty="0">
                <a:solidFill>
                  <a:schemeClr val="bg1"/>
                </a:solidFill>
              </a:rPr>
              <a:t>INTERUPTIONS</a:t>
            </a:r>
            <a:r>
              <a:rPr lang="en-US" dirty="0">
                <a:solidFill>
                  <a:schemeClr val="bg1"/>
                </a:solidFill>
              </a:rPr>
              <a:t> will provide an additional challenge as the days pass.</a:t>
            </a:r>
          </a:p>
          <a:p>
            <a:pPr marL="285750" indent="-285750">
              <a:buFont typeface="Arial" panose="020B0604020202020204" pitchFamily="34" charset="0"/>
              <a:buChar char="•"/>
            </a:pPr>
            <a:r>
              <a:rPr lang="en-US" dirty="0">
                <a:solidFill>
                  <a:schemeClr val="bg1"/>
                </a:solidFill>
              </a:rPr>
              <a:t>Customers will have a </a:t>
            </a:r>
            <a:r>
              <a:rPr lang="en-US" u="sng" dirty="0">
                <a:solidFill>
                  <a:schemeClr val="bg1"/>
                </a:solidFill>
              </a:rPr>
              <a:t>satisfaction</a:t>
            </a:r>
            <a:r>
              <a:rPr lang="en-US" dirty="0">
                <a:solidFill>
                  <a:schemeClr val="bg1"/>
                </a:solidFill>
              </a:rPr>
              <a:t> and </a:t>
            </a:r>
            <a:r>
              <a:rPr lang="en-US" u="sng" dirty="0">
                <a:solidFill>
                  <a:schemeClr val="bg1"/>
                </a:solidFill>
              </a:rPr>
              <a:t>patience</a:t>
            </a:r>
            <a:r>
              <a:rPr lang="en-US" dirty="0">
                <a:solidFill>
                  <a:schemeClr val="bg1"/>
                </a:solidFill>
              </a:rPr>
              <a:t> meter, which determines their overall experience. </a:t>
            </a:r>
          </a:p>
          <a:p>
            <a:pPr marL="285750" indent="-285750">
              <a:buFont typeface="Arial" panose="020B0604020202020204" pitchFamily="34" charset="0"/>
              <a:buChar char="•"/>
            </a:pPr>
            <a:r>
              <a:rPr lang="en-US" dirty="0">
                <a:solidFill>
                  <a:schemeClr val="bg1"/>
                </a:solidFill>
              </a:rPr>
              <a:t>Every day the game will increase in difficulty by adding more </a:t>
            </a:r>
            <a:r>
              <a:rPr lang="en-US" u="sng" dirty="0">
                <a:solidFill>
                  <a:schemeClr val="bg1"/>
                </a:solidFill>
              </a:rPr>
              <a:t>INTERUPTIONS</a:t>
            </a:r>
            <a:r>
              <a:rPr lang="en-US" dirty="0">
                <a:solidFill>
                  <a:schemeClr val="bg1"/>
                </a:solidFill>
              </a:rPr>
              <a:t> and adjusting the customer patience. </a:t>
            </a:r>
          </a:p>
          <a:p>
            <a:pPr marL="285750" indent="-285750">
              <a:buFont typeface="Arial" panose="020B0604020202020204" pitchFamily="34" charset="0"/>
              <a:buChar char="•"/>
            </a:pPr>
            <a:r>
              <a:rPr lang="en-US" dirty="0">
                <a:solidFill>
                  <a:schemeClr val="bg1"/>
                </a:solidFill>
              </a:rPr>
              <a:t>After successful service, customers will award players with currency and after a successful day, players will receive XP.</a:t>
            </a:r>
          </a:p>
          <a:p>
            <a:pPr marL="285750" indent="-285750">
              <a:buFont typeface="Arial" panose="020B0604020202020204" pitchFamily="34" charset="0"/>
              <a:buChar char="•"/>
            </a:pPr>
            <a:r>
              <a:rPr lang="en-US" dirty="0">
                <a:solidFill>
                  <a:schemeClr val="bg1"/>
                </a:solidFill>
              </a:rPr>
              <a:t>Currency and XP is needed to be used to purchase and  upgrade items, for easier workflow.</a:t>
            </a:r>
          </a:p>
          <a:p>
            <a:pPr marL="285750" indent="-285750">
              <a:buFont typeface="Arial" panose="020B0604020202020204" pitchFamily="34" charset="0"/>
              <a:buChar char="•"/>
            </a:pPr>
            <a:r>
              <a:rPr lang="en-US" dirty="0">
                <a:solidFill>
                  <a:schemeClr val="bg1"/>
                </a:solidFill>
              </a:rPr>
              <a:t>Each day will be considered a level. Players must “survive” for as many days as possible, with each day becoming harder.</a:t>
            </a:r>
          </a:p>
          <a:p>
            <a:pPr marL="285750" indent="-285750">
              <a:buFont typeface="Arial" panose="020B0604020202020204" pitchFamily="34" charset="0"/>
              <a:buChar char="•"/>
            </a:pPr>
            <a:r>
              <a:rPr lang="en-US" dirty="0">
                <a:solidFill>
                  <a:schemeClr val="bg1"/>
                </a:solidFill>
              </a:rPr>
              <a:t>Players will have to maintain a </a:t>
            </a:r>
            <a:r>
              <a:rPr lang="en-US" b="1" dirty="0">
                <a:solidFill>
                  <a:schemeClr val="bg1"/>
                </a:solidFill>
              </a:rPr>
              <a:t>REPUTATION</a:t>
            </a:r>
            <a:r>
              <a:rPr lang="en-US" dirty="0">
                <a:solidFill>
                  <a:schemeClr val="bg1"/>
                </a:solidFill>
              </a:rPr>
              <a:t> meter. If the meter reaches zero, the game ends.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798070" y="27186"/>
            <a:ext cx="8421688" cy="1325563"/>
          </a:xfrm>
        </p:spPr>
        <p:txBody>
          <a:bodyPr/>
          <a:lstStyle/>
          <a:p>
            <a:r>
              <a:rPr lang="en-US" dirty="0">
                <a:solidFill>
                  <a:schemeClr val="bg1"/>
                </a:solidFill>
              </a:rPr>
              <a:t>Challenges/INTERUPTIONS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838200" y="1352749"/>
            <a:ext cx="2882475" cy="546657"/>
          </a:xfrm>
        </p:spPr>
        <p:txBody>
          <a:bodyPr/>
          <a:lstStyle/>
          <a:p>
            <a:r>
              <a:rPr lang="en-US" b="1" dirty="0">
                <a:solidFill>
                  <a:schemeClr val="bg1"/>
                </a:solidFill>
              </a:rPr>
              <a:t>Loadshedding</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838200" y="2026721"/>
            <a:ext cx="2882475" cy="1411606"/>
          </a:xfrm>
        </p:spPr>
        <p:txBody>
          <a:bodyPr vert="horz" lIns="91440" tIns="45720" rIns="91440" bIns="45720" rtlCol="0" anchor="t">
            <a:normAutofit lnSpcReduction="10000"/>
          </a:bodyPr>
          <a:lstStyle/>
          <a:p>
            <a:pPr marL="285750" indent="-285750">
              <a:buFont typeface="Arial" panose="020B0604020202020204" pitchFamily="34" charset="0"/>
              <a:buChar char="•"/>
            </a:pPr>
            <a:r>
              <a:rPr lang="en-US" noProof="1">
                <a:solidFill>
                  <a:schemeClr val="bg1"/>
                </a:solidFill>
              </a:rPr>
              <a:t>Notified at the beginning of day.</a:t>
            </a:r>
          </a:p>
          <a:p>
            <a:pPr marL="285750" indent="-285750">
              <a:buFont typeface="Arial" panose="020B0604020202020204" pitchFamily="34" charset="0"/>
              <a:buChar char="•"/>
            </a:pPr>
            <a:r>
              <a:rPr lang="en-US" noProof="1">
                <a:solidFill>
                  <a:schemeClr val="bg1"/>
                </a:solidFill>
              </a:rPr>
              <a:t>Kitchen stops working.</a:t>
            </a:r>
          </a:p>
          <a:p>
            <a:pPr marL="285750" indent="-285750">
              <a:buFont typeface="Arial" panose="020B0604020202020204" pitchFamily="34" charset="0"/>
              <a:buChar char="•"/>
            </a:pPr>
            <a:r>
              <a:rPr lang="en-US" noProof="1">
                <a:solidFill>
                  <a:schemeClr val="bg1"/>
                </a:solidFill>
              </a:rPr>
              <a:t>Players must pre-order food, enough to satisfy customers.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bg1"/>
                </a:solidFill>
              </a:rPr>
              <a:pPr/>
              <a:t>4</a:t>
            </a:fld>
            <a:endParaRPr lang="en-US" dirty="0">
              <a:solidFill>
                <a:schemeClr val="bg1"/>
              </a:solidFill>
            </a:endParaRPr>
          </a:p>
        </p:txBody>
      </p:sp>
      <p:sp>
        <p:nvSpPr>
          <p:cNvPr id="20" name="Text Placeholder 3">
            <a:extLst>
              <a:ext uri="{FF2B5EF4-FFF2-40B4-BE49-F238E27FC236}">
                <a16:creationId xmlns:a16="http://schemas.microsoft.com/office/drawing/2014/main" id="{751CFA9D-B557-06DA-D04E-2CD7D1626E6A}"/>
              </a:ext>
            </a:extLst>
          </p:cNvPr>
          <p:cNvSpPr txBox="1">
            <a:spLocks/>
          </p:cNvSpPr>
          <p:nvPr/>
        </p:nvSpPr>
        <p:spPr>
          <a:xfrm>
            <a:off x="4654762" y="1352749"/>
            <a:ext cx="3237381" cy="54665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b="1" dirty="0">
                <a:solidFill>
                  <a:schemeClr val="bg1"/>
                </a:solidFill>
              </a:rPr>
              <a:t>Lack of Clean Water</a:t>
            </a:r>
          </a:p>
        </p:txBody>
      </p:sp>
      <p:sp>
        <p:nvSpPr>
          <p:cNvPr id="21" name="Content Placeholder 6">
            <a:extLst>
              <a:ext uri="{FF2B5EF4-FFF2-40B4-BE49-F238E27FC236}">
                <a16:creationId xmlns:a16="http://schemas.microsoft.com/office/drawing/2014/main" id="{4B3D8C99-2E5C-828F-475A-C44EA2326C23}"/>
              </a:ext>
            </a:extLst>
          </p:cNvPr>
          <p:cNvSpPr txBox="1">
            <a:spLocks/>
          </p:cNvSpPr>
          <p:nvPr/>
        </p:nvSpPr>
        <p:spPr>
          <a:xfrm>
            <a:off x="4654762" y="2002822"/>
            <a:ext cx="2882475" cy="143550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noProof="1">
                <a:solidFill>
                  <a:schemeClr val="bg1"/>
                </a:solidFill>
              </a:rPr>
              <a:t>Notified at the beginning of day.</a:t>
            </a:r>
          </a:p>
          <a:p>
            <a:pPr marL="285750" indent="-285750">
              <a:buFont typeface="Arial" panose="020B0604020202020204" pitchFamily="34" charset="0"/>
              <a:buChar char="•"/>
            </a:pPr>
            <a:r>
              <a:rPr lang="en-US" noProof="1">
                <a:solidFill>
                  <a:schemeClr val="bg1"/>
                </a:solidFill>
              </a:rPr>
              <a:t>Affects customer rating.</a:t>
            </a:r>
          </a:p>
          <a:p>
            <a:pPr marL="285750" indent="-285750">
              <a:buFont typeface="Arial" panose="020B0604020202020204" pitchFamily="34" charset="0"/>
              <a:buChar char="•"/>
            </a:pPr>
            <a:r>
              <a:rPr lang="en-US" noProof="1">
                <a:solidFill>
                  <a:schemeClr val="bg1"/>
                </a:solidFill>
              </a:rPr>
              <a:t>Must boil water before use.</a:t>
            </a:r>
          </a:p>
        </p:txBody>
      </p:sp>
      <p:sp>
        <p:nvSpPr>
          <p:cNvPr id="22" name="Text Placeholder 3">
            <a:extLst>
              <a:ext uri="{FF2B5EF4-FFF2-40B4-BE49-F238E27FC236}">
                <a16:creationId xmlns:a16="http://schemas.microsoft.com/office/drawing/2014/main" id="{75B405F6-36B6-C8D0-CA5F-7399AA341BB4}"/>
              </a:ext>
            </a:extLst>
          </p:cNvPr>
          <p:cNvSpPr txBox="1">
            <a:spLocks/>
          </p:cNvSpPr>
          <p:nvPr/>
        </p:nvSpPr>
        <p:spPr>
          <a:xfrm>
            <a:off x="8678543" y="1343422"/>
            <a:ext cx="3143343" cy="54665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b="1" dirty="0">
                <a:solidFill>
                  <a:schemeClr val="bg1"/>
                </a:solidFill>
              </a:rPr>
              <a:t>Sewerage Problems</a:t>
            </a:r>
          </a:p>
        </p:txBody>
      </p:sp>
      <p:sp>
        <p:nvSpPr>
          <p:cNvPr id="23" name="Content Placeholder 6">
            <a:extLst>
              <a:ext uri="{FF2B5EF4-FFF2-40B4-BE49-F238E27FC236}">
                <a16:creationId xmlns:a16="http://schemas.microsoft.com/office/drawing/2014/main" id="{AF23E102-44E4-7428-4421-303248BCA601}"/>
              </a:ext>
            </a:extLst>
          </p:cNvPr>
          <p:cNvSpPr txBox="1">
            <a:spLocks/>
          </p:cNvSpPr>
          <p:nvPr/>
        </p:nvSpPr>
        <p:spPr>
          <a:xfrm>
            <a:off x="8678543" y="2002822"/>
            <a:ext cx="2882475" cy="1426178"/>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noProof="1">
                <a:solidFill>
                  <a:schemeClr val="bg1"/>
                </a:solidFill>
              </a:rPr>
              <a:t>Notified during level.</a:t>
            </a:r>
          </a:p>
          <a:p>
            <a:pPr marL="285750" indent="-285750">
              <a:buFont typeface="Arial" panose="020B0604020202020204" pitchFamily="34" charset="0"/>
              <a:buChar char="•"/>
            </a:pPr>
            <a:r>
              <a:rPr lang="en-US" noProof="1">
                <a:solidFill>
                  <a:schemeClr val="bg1"/>
                </a:solidFill>
              </a:rPr>
              <a:t>Decreases patience level and can cause customers to walk out spontaneously.</a:t>
            </a:r>
          </a:p>
          <a:p>
            <a:pPr marL="285750" indent="-285750">
              <a:buFont typeface="Arial" panose="020B0604020202020204" pitchFamily="34" charset="0"/>
              <a:buChar char="•"/>
            </a:pPr>
            <a:r>
              <a:rPr lang="en-US" noProof="1">
                <a:solidFill>
                  <a:schemeClr val="bg1"/>
                </a:solidFill>
              </a:rPr>
              <a:t>Must pay for own plumber. (Using company telephone)</a:t>
            </a:r>
          </a:p>
          <a:p>
            <a:pPr marL="285750" indent="-285750">
              <a:buFont typeface="Arial" panose="020B0604020202020204" pitchFamily="34" charset="0"/>
              <a:buChar char="•"/>
            </a:pPr>
            <a:endParaRPr lang="en-US" noProof="1">
              <a:solidFill>
                <a:schemeClr val="bg1"/>
              </a:solidFill>
            </a:endParaRPr>
          </a:p>
        </p:txBody>
      </p:sp>
      <p:sp>
        <p:nvSpPr>
          <p:cNvPr id="24" name="Text Placeholder 3">
            <a:extLst>
              <a:ext uri="{FF2B5EF4-FFF2-40B4-BE49-F238E27FC236}">
                <a16:creationId xmlns:a16="http://schemas.microsoft.com/office/drawing/2014/main" id="{D23BB262-CC87-22E0-0243-A48C840F7A9E}"/>
              </a:ext>
            </a:extLst>
          </p:cNvPr>
          <p:cNvSpPr txBox="1">
            <a:spLocks/>
          </p:cNvSpPr>
          <p:nvPr/>
        </p:nvSpPr>
        <p:spPr>
          <a:xfrm>
            <a:off x="838200" y="3854549"/>
            <a:ext cx="2882475" cy="54665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b="1" dirty="0">
                <a:solidFill>
                  <a:schemeClr val="bg1"/>
                </a:solidFill>
              </a:rPr>
              <a:t>Road Maintenance</a:t>
            </a:r>
          </a:p>
        </p:txBody>
      </p:sp>
      <p:sp>
        <p:nvSpPr>
          <p:cNvPr id="25" name="Content Placeholder 6">
            <a:extLst>
              <a:ext uri="{FF2B5EF4-FFF2-40B4-BE49-F238E27FC236}">
                <a16:creationId xmlns:a16="http://schemas.microsoft.com/office/drawing/2014/main" id="{DD330EB9-69A8-078B-DDA6-65E8BB92C798}"/>
              </a:ext>
            </a:extLst>
          </p:cNvPr>
          <p:cNvSpPr txBox="1">
            <a:spLocks/>
          </p:cNvSpPr>
          <p:nvPr/>
        </p:nvSpPr>
        <p:spPr>
          <a:xfrm>
            <a:off x="838200" y="4614563"/>
            <a:ext cx="2882475" cy="132556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noProof="1">
              <a:solidFill>
                <a:schemeClr val="bg1"/>
              </a:solidFill>
            </a:endParaRPr>
          </a:p>
        </p:txBody>
      </p:sp>
      <p:sp>
        <p:nvSpPr>
          <p:cNvPr id="26" name="Text Placeholder 3">
            <a:extLst>
              <a:ext uri="{FF2B5EF4-FFF2-40B4-BE49-F238E27FC236}">
                <a16:creationId xmlns:a16="http://schemas.microsoft.com/office/drawing/2014/main" id="{23DA2473-5127-DF3E-4C00-A4388C2E3124}"/>
              </a:ext>
            </a:extLst>
          </p:cNvPr>
          <p:cNvSpPr txBox="1">
            <a:spLocks/>
          </p:cNvSpPr>
          <p:nvPr/>
        </p:nvSpPr>
        <p:spPr>
          <a:xfrm>
            <a:off x="4654762" y="3854549"/>
            <a:ext cx="2882475" cy="54665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b="1" dirty="0">
                <a:solidFill>
                  <a:schemeClr val="bg1"/>
                </a:solidFill>
              </a:rPr>
              <a:t>Crime</a:t>
            </a:r>
          </a:p>
        </p:txBody>
      </p:sp>
      <p:sp>
        <p:nvSpPr>
          <p:cNvPr id="27" name="Content Placeholder 6">
            <a:extLst>
              <a:ext uri="{FF2B5EF4-FFF2-40B4-BE49-F238E27FC236}">
                <a16:creationId xmlns:a16="http://schemas.microsoft.com/office/drawing/2014/main" id="{BAD6539F-434E-1B6F-6886-327E003D6650}"/>
              </a:ext>
            </a:extLst>
          </p:cNvPr>
          <p:cNvSpPr txBox="1">
            <a:spLocks/>
          </p:cNvSpPr>
          <p:nvPr/>
        </p:nvSpPr>
        <p:spPr>
          <a:xfrm>
            <a:off x="4580723" y="4401206"/>
            <a:ext cx="3311419" cy="153892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noProof="1">
                <a:solidFill>
                  <a:schemeClr val="bg1"/>
                </a:solidFill>
              </a:rPr>
              <a:t>Happens when payment is left on table.</a:t>
            </a:r>
          </a:p>
          <a:p>
            <a:pPr marL="285750" indent="-285750">
              <a:buFont typeface="Arial" panose="020B0604020202020204" pitchFamily="34" charset="0"/>
              <a:buChar char="•"/>
            </a:pPr>
            <a:r>
              <a:rPr lang="en-US" noProof="1">
                <a:solidFill>
                  <a:schemeClr val="bg1"/>
                </a:solidFill>
              </a:rPr>
              <a:t>Players will not receive that payment if criminal gets away.</a:t>
            </a:r>
          </a:p>
          <a:p>
            <a:pPr marL="285750" indent="-285750">
              <a:buFont typeface="Arial" panose="020B0604020202020204" pitchFamily="34" charset="0"/>
              <a:buChar char="•"/>
            </a:pPr>
            <a:r>
              <a:rPr lang="en-US" noProof="1">
                <a:solidFill>
                  <a:schemeClr val="bg1"/>
                </a:solidFill>
              </a:rPr>
              <a:t>Players can hire security (Daily Expense).</a:t>
            </a:r>
          </a:p>
          <a:p>
            <a:pPr marL="285750" indent="-285750">
              <a:buFont typeface="Arial" panose="020B0604020202020204" pitchFamily="34" charset="0"/>
              <a:buChar char="•"/>
            </a:pPr>
            <a:endParaRPr lang="en-US" noProof="1">
              <a:solidFill>
                <a:schemeClr val="bg1"/>
              </a:solidFill>
            </a:endParaRPr>
          </a:p>
          <a:p>
            <a:endParaRPr lang="en-US" noProof="1">
              <a:solidFill>
                <a:schemeClr val="bg1"/>
              </a:solidFill>
            </a:endParaRPr>
          </a:p>
        </p:txBody>
      </p:sp>
      <p:sp>
        <p:nvSpPr>
          <p:cNvPr id="28" name="Text Placeholder 3">
            <a:extLst>
              <a:ext uri="{FF2B5EF4-FFF2-40B4-BE49-F238E27FC236}">
                <a16:creationId xmlns:a16="http://schemas.microsoft.com/office/drawing/2014/main" id="{79369E41-5B57-8D7F-E2BB-EDDCCBEA0FBC}"/>
              </a:ext>
            </a:extLst>
          </p:cNvPr>
          <p:cNvSpPr txBox="1">
            <a:spLocks/>
          </p:cNvSpPr>
          <p:nvPr/>
        </p:nvSpPr>
        <p:spPr>
          <a:xfrm>
            <a:off x="8678543" y="3854549"/>
            <a:ext cx="2882475" cy="54665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b="1" dirty="0">
                <a:solidFill>
                  <a:schemeClr val="bg1"/>
                </a:solidFill>
              </a:rPr>
              <a:t>Refuse removal</a:t>
            </a:r>
          </a:p>
        </p:txBody>
      </p:sp>
      <p:sp>
        <p:nvSpPr>
          <p:cNvPr id="29" name="Content Placeholder 6">
            <a:extLst>
              <a:ext uri="{FF2B5EF4-FFF2-40B4-BE49-F238E27FC236}">
                <a16:creationId xmlns:a16="http://schemas.microsoft.com/office/drawing/2014/main" id="{751F7533-48DF-DA28-3681-F4842B21F0C2}"/>
              </a:ext>
            </a:extLst>
          </p:cNvPr>
          <p:cNvSpPr txBox="1">
            <a:spLocks/>
          </p:cNvSpPr>
          <p:nvPr/>
        </p:nvSpPr>
        <p:spPr>
          <a:xfrm>
            <a:off x="8678543" y="4401206"/>
            <a:ext cx="3143343" cy="164036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noProof="1">
                <a:solidFill>
                  <a:schemeClr val="bg1"/>
                </a:solidFill>
              </a:rPr>
              <a:t>Bad Smell causes less patience in customers.</a:t>
            </a:r>
          </a:p>
          <a:p>
            <a:pPr marL="285750" indent="-285750">
              <a:buFont typeface="Arial" panose="020B0604020202020204" pitchFamily="34" charset="0"/>
              <a:buChar char="•"/>
            </a:pPr>
            <a:r>
              <a:rPr lang="en-US" noProof="1">
                <a:solidFill>
                  <a:schemeClr val="bg1"/>
                </a:solidFill>
              </a:rPr>
              <a:t>Less payment/tips from customer.</a:t>
            </a:r>
          </a:p>
          <a:p>
            <a:pPr marL="285750" indent="-285750">
              <a:buFont typeface="Arial" panose="020B0604020202020204" pitchFamily="34" charset="0"/>
              <a:buChar char="•"/>
            </a:pPr>
            <a:r>
              <a:rPr lang="en-US" noProof="1">
                <a:solidFill>
                  <a:schemeClr val="bg1"/>
                </a:solidFill>
              </a:rPr>
              <a:t>Players call for private collection or remove the garbage themselves.</a:t>
            </a:r>
          </a:p>
        </p:txBody>
      </p:sp>
      <p:sp>
        <p:nvSpPr>
          <p:cNvPr id="30" name="Rectangle 29">
            <a:extLst>
              <a:ext uri="{FF2B5EF4-FFF2-40B4-BE49-F238E27FC236}">
                <a16:creationId xmlns:a16="http://schemas.microsoft.com/office/drawing/2014/main" id="{ADA6AE3C-31B4-DE2C-87A4-39C4EBFFBA4C}"/>
              </a:ext>
            </a:extLst>
          </p:cNvPr>
          <p:cNvSpPr/>
          <p:nvPr/>
        </p:nvSpPr>
        <p:spPr>
          <a:xfrm>
            <a:off x="740229" y="1469571"/>
            <a:ext cx="3385457" cy="21716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1" name="Rectangle 30">
            <a:extLst>
              <a:ext uri="{FF2B5EF4-FFF2-40B4-BE49-F238E27FC236}">
                <a16:creationId xmlns:a16="http://schemas.microsoft.com/office/drawing/2014/main" id="{E1E087A7-30E8-1B59-3CDF-DFFF5BC867EB}"/>
              </a:ext>
            </a:extLst>
          </p:cNvPr>
          <p:cNvSpPr/>
          <p:nvPr/>
        </p:nvSpPr>
        <p:spPr>
          <a:xfrm>
            <a:off x="4580723" y="1465370"/>
            <a:ext cx="3385457" cy="21716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Rectangle 31">
            <a:extLst>
              <a:ext uri="{FF2B5EF4-FFF2-40B4-BE49-F238E27FC236}">
                <a16:creationId xmlns:a16="http://schemas.microsoft.com/office/drawing/2014/main" id="{07C107D3-578F-17B5-C28C-C1F392DE4BAD}"/>
              </a:ext>
            </a:extLst>
          </p:cNvPr>
          <p:cNvSpPr/>
          <p:nvPr/>
        </p:nvSpPr>
        <p:spPr>
          <a:xfrm>
            <a:off x="8527028" y="1469571"/>
            <a:ext cx="3385457" cy="21716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3" name="Rectangle 32">
            <a:extLst>
              <a:ext uri="{FF2B5EF4-FFF2-40B4-BE49-F238E27FC236}">
                <a16:creationId xmlns:a16="http://schemas.microsoft.com/office/drawing/2014/main" id="{7C668AEC-950D-3C2F-5353-9113015FF3B9}"/>
              </a:ext>
            </a:extLst>
          </p:cNvPr>
          <p:cNvSpPr/>
          <p:nvPr/>
        </p:nvSpPr>
        <p:spPr>
          <a:xfrm>
            <a:off x="740229" y="3981864"/>
            <a:ext cx="3385457" cy="21716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4" name="Rectangle 33">
            <a:extLst>
              <a:ext uri="{FF2B5EF4-FFF2-40B4-BE49-F238E27FC236}">
                <a16:creationId xmlns:a16="http://schemas.microsoft.com/office/drawing/2014/main" id="{F1A38820-89C3-736B-D871-26F33BC44D48}"/>
              </a:ext>
            </a:extLst>
          </p:cNvPr>
          <p:cNvSpPr/>
          <p:nvPr/>
        </p:nvSpPr>
        <p:spPr>
          <a:xfrm>
            <a:off x="4580723" y="3976617"/>
            <a:ext cx="3385457" cy="21716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5" name="Rectangle 34">
            <a:extLst>
              <a:ext uri="{FF2B5EF4-FFF2-40B4-BE49-F238E27FC236}">
                <a16:creationId xmlns:a16="http://schemas.microsoft.com/office/drawing/2014/main" id="{8308C2FE-6006-8819-835F-F4052AF6486B}"/>
              </a:ext>
            </a:extLst>
          </p:cNvPr>
          <p:cNvSpPr/>
          <p:nvPr/>
        </p:nvSpPr>
        <p:spPr>
          <a:xfrm>
            <a:off x="8527029" y="3967292"/>
            <a:ext cx="3385457" cy="21716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Content Placeholder 6">
            <a:extLst>
              <a:ext uri="{FF2B5EF4-FFF2-40B4-BE49-F238E27FC236}">
                <a16:creationId xmlns:a16="http://schemas.microsoft.com/office/drawing/2014/main" id="{4AA3461E-14D9-B5F2-3900-BCAAD092E3DB}"/>
              </a:ext>
            </a:extLst>
          </p:cNvPr>
          <p:cNvSpPr txBox="1">
            <a:spLocks/>
          </p:cNvSpPr>
          <p:nvPr/>
        </p:nvSpPr>
        <p:spPr>
          <a:xfrm>
            <a:off x="838199" y="4515585"/>
            <a:ext cx="2882475" cy="1411606"/>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noProof="1">
                <a:solidFill>
                  <a:schemeClr val="bg1"/>
                </a:solidFill>
              </a:rPr>
              <a:t>Poor roads will result in less customers arriving to location (meaning less earnings).</a:t>
            </a:r>
          </a:p>
          <a:p>
            <a:pPr marL="285750" indent="-285750">
              <a:buFont typeface="Arial" panose="020B0604020202020204" pitchFamily="34" charset="0"/>
              <a:buChar char="•"/>
            </a:pPr>
            <a:r>
              <a:rPr lang="en-US" noProof="1">
                <a:solidFill>
                  <a:schemeClr val="bg1"/>
                </a:solidFill>
              </a:rPr>
              <a:t>Players can temporarily fix it, will need to do this daily.</a:t>
            </a:r>
          </a:p>
        </p:txBody>
      </p:sp>
    </p:spTree>
    <p:extLst>
      <p:ext uri="{BB962C8B-B14F-4D97-AF65-F5344CB8AC3E}">
        <p14:creationId xmlns:p14="http://schemas.microsoft.com/office/powerpoint/2010/main" val="3027182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79450" y="304800"/>
            <a:ext cx="5111750" cy="666750"/>
          </a:xfrm>
        </p:spPr>
        <p:txBody>
          <a:bodyPr/>
          <a:lstStyle/>
          <a:p>
            <a:r>
              <a:rPr lang="en-US" dirty="0">
                <a:solidFill>
                  <a:schemeClr val="bg1"/>
                </a:solidFill>
              </a:rPr>
              <a:t>Upgrades/Purchases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603249" y="1189717"/>
            <a:ext cx="7800522" cy="5531758"/>
          </a:xfrm>
        </p:spPr>
        <p:txBody>
          <a:bodyPr vert="horz" lIns="91440" tIns="45720" rIns="91440" bIns="45720" rtlCol="0" anchor="t">
            <a:normAutofit/>
          </a:bodyPr>
          <a:lstStyle/>
          <a:p>
            <a:r>
              <a:rPr lang="en-US" dirty="0">
                <a:solidFill>
                  <a:schemeClr val="bg1"/>
                </a:solidFill>
              </a:rPr>
              <a:t>All upgrades can be purchased with the currency when required XP level is reached. Examples of upgrades include:</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UPGRADED SHOES:</a:t>
            </a:r>
            <a:br>
              <a:rPr lang="en-US" b="1" dirty="0">
                <a:solidFill>
                  <a:schemeClr val="bg1"/>
                </a:solidFill>
              </a:rPr>
            </a:br>
            <a:r>
              <a:rPr lang="en-US" b="1" dirty="0">
                <a:solidFill>
                  <a:schemeClr val="bg1"/>
                </a:solidFill>
              </a:rPr>
              <a:t>	</a:t>
            </a:r>
            <a:r>
              <a:rPr lang="en-US" dirty="0">
                <a:solidFill>
                  <a:schemeClr val="bg1"/>
                </a:solidFill>
              </a:rPr>
              <a:t>These provide the player with an increased movement speed.</a:t>
            </a:r>
          </a:p>
          <a:p>
            <a:pPr marL="285750" indent="-285750">
              <a:buFont typeface="Arial" panose="020B0604020202020204" pitchFamily="34" charset="0"/>
              <a:buChar char="•"/>
            </a:pPr>
            <a:r>
              <a:rPr lang="en-US" b="1" dirty="0">
                <a:solidFill>
                  <a:schemeClr val="bg1"/>
                </a:solidFill>
              </a:rPr>
              <a:t>PROFESSIONAL CHEF:</a:t>
            </a:r>
            <a:br>
              <a:rPr lang="en-US" b="1" dirty="0">
                <a:solidFill>
                  <a:schemeClr val="bg1"/>
                </a:solidFill>
              </a:rPr>
            </a:br>
            <a:r>
              <a:rPr lang="en-US" b="1" dirty="0">
                <a:solidFill>
                  <a:schemeClr val="bg1"/>
                </a:solidFill>
              </a:rPr>
              <a:t>	</a:t>
            </a:r>
            <a:r>
              <a:rPr lang="en-US" dirty="0">
                <a:solidFill>
                  <a:schemeClr val="bg1"/>
                </a:solidFill>
              </a:rPr>
              <a:t>Meals are prepared faster.</a:t>
            </a:r>
          </a:p>
          <a:p>
            <a:pPr marL="285750" indent="-285750">
              <a:buFont typeface="Arial" panose="020B0604020202020204" pitchFamily="34" charset="0"/>
              <a:buChar char="•"/>
            </a:pPr>
            <a:r>
              <a:rPr lang="en-US" b="1" dirty="0">
                <a:solidFill>
                  <a:schemeClr val="bg1"/>
                </a:solidFill>
              </a:rPr>
              <a:t>UPGRADED BARISTA MACHINE:</a:t>
            </a:r>
            <a:br>
              <a:rPr lang="en-US" b="1" dirty="0">
                <a:solidFill>
                  <a:schemeClr val="bg1"/>
                </a:solidFill>
              </a:rPr>
            </a:br>
            <a:r>
              <a:rPr lang="en-US" b="1" dirty="0">
                <a:solidFill>
                  <a:schemeClr val="bg1"/>
                </a:solidFill>
              </a:rPr>
              <a:t>	</a:t>
            </a:r>
            <a:r>
              <a:rPr lang="en-US" dirty="0">
                <a:solidFill>
                  <a:schemeClr val="bg1"/>
                </a:solidFill>
              </a:rPr>
              <a:t>All Hot Drinks can be prepared faster (*More types of drinks?)</a:t>
            </a:r>
          </a:p>
          <a:p>
            <a:pPr marL="285750" indent="-285750">
              <a:buFont typeface="Arial" panose="020B0604020202020204" pitchFamily="34" charset="0"/>
              <a:buChar char="•"/>
            </a:pPr>
            <a:r>
              <a:rPr lang="en-US" b="1" dirty="0">
                <a:solidFill>
                  <a:schemeClr val="bg1"/>
                </a:solidFill>
              </a:rPr>
              <a:t>UPGRADED SODA MACHINE:</a:t>
            </a:r>
            <a:br>
              <a:rPr lang="en-US" b="1" dirty="0">
                <a:solidFill>
                  <a:schemeClr val="bg1"/>
                </a:solidFill>
              </a:rPr>
            </a:br>
            <a:r>
              <a:rPr lang="en-US" b="1" dirty="0">
                <a:solidFill>
                  <a:schemeClr val="bg1"/>
                </a:solidFill>
              </a:rPr>
              <a:t>	</a:t>
            </a:r>
            <a:r>
              <a:rPr lang="en-US" dirty="0">
                <a:solidFill>
                  <a:schemeClr val="bg1"/>
                </a:solidFill>
              </a:rPr>
              <a:t>All cold drinks can be prepared faster (*More types of drinks?)</a:t>
            </a:r>
            <a:endParaRPr lang="en-US" b="1"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GENERATOR</a:t>
            </a:r>
            <a:br>
              <a:rPr lang="en-US" b="1" dirty="0">
                <a:solidFill>
                  <a:schemeClr val="bg1"/>
                </a:solidFill>
              </a:rPr>
            </a:br>
            <a:r>
              <a:rPr lang="en-US" b="1" dirty="0">
                <a:solidFill>
                  <a:schemeClr val="bg1"/>
                </a:solidFill>
              </a:rPr>
              <a:t>	</a:t>
            </a:r>
            <a:r>
              <a:rPr lang="en-US" dirty="0">
                <a:solidFill>
                  <a:schemeClr val="bg1"/>
                </a:solidFill>
              </a:rPr>
              <a:t>Allows limited number of food items to be made when loadshedding is 	happening.</a:t>
            </a:r>
          </a:p>
          <a:p>
            <a:pPr marL="285750" indent="-285750">
              <a:buFont typeface="Arial" panose="020B0604020202020204" pitchFamily="34" charset="0"/>
              <a:buChar char="•"/>
            </a:pPr>
            <a:r>
              <a:rPr lang="en-US" b="1" dirty="0">
                <a:solidFill>
                  <a:schemeClr val="bg1"/>
                </a:solidFill>
              </a:rPr>
              <a:t>Water Dispenser</a:t>
            </a:r>
            <a:br>
              <a:rPr lang="en-US" b="1" dirty="0">
                <a:solidFill>
                  <a:schemeClr val="bg1"/>
                </a:solidFill>
              </a:rPr>
            </a:br>
            <a:r>
              <a:rPr lang="en-US" b="1" dirty="0">
                <a:solidFill>
                  <a:schemeClr val="bg1"/>
                </a:solidFill>
              </a:rPr>
              <a:t>	</a:t>
            </a:r>
            <a:r>
              <a:rPr lang="en-US" dirty="0">
                <a:solidFill>
                  <a:schemeClr val="bg1"/>
                </a:solidFill>
              </a:rPr>
              <a:t>Limited access to clean, fresh water. Useful during times where there is not 	clean water. Used to make drinks (also limited).</a:t>
            </a:r>
            <a:endParaRPr lang="en-US" b="1" dirty="0">
              <a:solidFill>
                <a:schemeClr val="bg1"/>
              </a:solidFill>
            </a:endParaRP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bg1"/>
                </a:solidFill>
              </a:rPr>
              <a:pPr/>
              <a:t>5</a:t>
            </a:fld>
            <a:endParaRPr lang="en-US" dirty="0">
              <a:solidFill>
                <a:schemeClr val="bg1"/>
              </a:solidFill>
            </a:endParaRPr>
          </a:p>
        </p:txBody>
      </p:sp>
    </p:spTree>
    <p:extLst>
      <p:ext uri="{BB962C8B-B14F-4D97-AF65-F5344CB8AC3E}">
        <p14:creationId xmlns:p14="http://schemas.microsoft.com/office/powerpoint/2010/main" val="3521412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79450" y="304800"/>
            <a:ext cx="5111750" cy="666750"/>
          </a:xfrm>
        </p:spPr>
        <p:txBody>
          <a:bodyPr/>
          <a:lstStyle/>
          <a:p>
            <a:r>
              <a:rPr lang="en-US" dirty="0">
                <a:solidFill>
                  <a:schemeClr val="bg1"/>
                </a:solidFill>
              </a:rPr>
              <a:t>Upgrades/Purchases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603249" y="1189717"/>
            <a:ext cx="7800522" cy="5531758"/>
          </a:xfrm>
        </p:spPr>
        <p:txBody>
          <a:bodyPr vert="horz" lIns="91440" tIns="45720" rIns="91440" bIns="45720" rtlCol="0" anchor="t">
            <a:normAutofit/>
          </a:bodyPr>
          <a:lstStyle/>
          <a:p>
            <a:pPr marL="285750" indent="-285750">
              <a:buFont typeface="Arial" panose="020B0604020202020204" pitchFamily="34" charset="0"/>
              <a:buChar char="•"/>
            </a:pPr>
            <a:r>
              <a:rPr lang="en-US" b="1" dirty="0">
                <a:solidFill>
                  <a:schemeClr val="bg1"/>
                </a:solidFill>
              </a:rPr>
              <a:t>HIRE BODYGUARD:</a:t>
            </a:r>
            <a:br>
              <a:rPr lang="en-US" b="1" dirty="0">
                <a:solidFill>
                  <a:schemeClr val="bg1"/>
                </a:solidFill>
              </a:rPr>
            </a:br>
            <a:r>
              <a:rPr lang="en-US" b="1" dirty="0">
                <a:solidFill>
                  <a:schemeClr val="bg1"/>
                </a:solidFill>
              </a:rPr>
              <a:t>	</a:t>
            </a:r>
            <a:r>
              <a:rPr lang="en-US" dirty="0">
                <a:solidFill>
                  <a:schemeClr val="bg1"/>
                </a:solidFill>
              </a:rPr>
              <a:t>Protect café from thieves, paid daily.</a:t>
            </a: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SEWERAGE FIX:</a:t>
            </a:r>
            <a:br>
              <a:rPr lang="en-US" b="1" dirty="0">
                <a:solidFill>
                  <a:schemeClr val="bg1"/>
                </a:solidFill>
              </a:rPr>
            </a:br>
            <a:r>
              <a:rPr lang="en-US" b="1" dirty="0">
                <a:solidFill>
                  <a:schemeClr val="bg1"/>
                </a:solidFill>
              </a:rPr>
              <a:t>	</a:t>
            </a:r>
            <a:r>
              <a:rPr lang="en-US" dirty="0">
                <a:solidFill>
                  <a:schemeClr val="bg1"/>
                </a:solidFill>
              </a:rPr>
              <a:t>If there is problems with sewerage, you can hire a plumber.</a:t>
            </a: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ROAD MAINTENANCE:</a:t>
            </a:r>
            <a:br>
              <a:rPr lang="en-US" b="1" dirty="0">
                <a:solidFill>
                  <a:schemeClr val="bg1"/>
                </a:solidFill>
              </a:rPr>
            </a:br>
            <a:r>
              <a:rPr lang="en-US" b="1" dirty="0">
                <a:solidFill>
                  <a:schemeClr val="bg1"/>
                </a:solidFill>
              </a:rPr>
              <a:t>	</a:t>
            </a:r>
            <a:r>
              <a:rPr lang="en-US" dirty="0">
                <a:solidFill>
                  <a:schemeClr val="bg1"/>
                </a:solidFill>
              </a:rPr>
              <a:t>Hire private company to fix roads leading to café.</a:t>
            </a: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REFUSE REMOVAL</a:t>
            </a:r>
            <a:br>
              <a:rPr lang="en-US" b="1" dirty="0">
                <a:solidFill>
                  <a:schemeClr val="bg1"/>
                </a:solidFill>
              </a:rPr>
            </a:br>
            <a:r>
              <a:rPr lang="en-US" b="1" dirty="0">
                <a:solidFill>
                  <a:schemeClr val="bg1"/>
                </a:solidFill>
              </a:rPr>
              <a:t>	</a:t>
            </a:r>
            <a:r>
              <a:rPr lang="en-US" dirty="0">
                <a:solidFill>
                  <a:schemeClr val="bg1"/>
                </a:solidFill>
              </a:rPr>
              <a:t>Pay for your refuse to be removed, if the government does not do it.</a:t>
            </a:r>
            <a:endParaRPr lang="en-US" b="1" dirty="0">
              <a:solidFill>
                <a:schemeClr val="bg1"/>
              </a:solidFill>
            </a:endParaRP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bg1"/>
                </a:solidFill>
              </a:rPr>
              <a:pPr/>
              <a:t>6</a:t>
            </a:fld>
            <a:endParaRPr lang="en-US" dirty="0">
              <a:solidFill>
                <a:schemeClr val="bg1"/>
              </a:solidFill>
            </a:endParaRPr>
          </a:p>
        </p:txBody>
      </p:sp>
    </p:spTree>
    <p:extLst>
      <p:ext uri="{BB962C8B-B14F-4D97-AF65-F5344CB8AC3E}">
        <p14:creationId xmlns:p14="http://schemas.microsoft.com/office/powerpoint/2010/main" val="1933550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596109" y="2571235"/>
            <a:ext cx="4574811" cy="1715531"/>
          </a:xfrm>
        </p:spPr>
        <p:txBody>
          <a:bodyPr/>
          <a:lstStyle/>
          <a:p>
            <a:r>
              <a:rPr lang="en-US" sz="2800" dirty="0">
                <a:solidFill>
                  <a:schemeClr val="bg1"/>
                </a:solidFill>
              </a:rPr>
              <a:t>A small look into the </a:t>
            </a:r>
            <a:r>
              <a:rPr lang="en-US" b="1" dirty="0">
                <a:solidFill>
                  <a:schemeClr val="bg1"/>
                </a:solidFill>
              </a:rPr>
              <a:t>setting </a:t>
            </a:r>
            <a:r>
              <a:rPr lang="en-US" sz="2800" dirty="0">
                <a:solidFill>
                  <a:schemeClr val="bg1"/>
                </a:solidFill>
              </a:rPr>
              <a:t>and </a:t>
            </a:r>
            <a:r>
              <a:rPr lang="en-US" b="1" dirty="0">
                <a:solidFill>
                  <a:schemeClr val="bg1"/>
                </a:solidFill>
              </a:rPr>
              <a:t>Story</a:t>
            </a:r>
          </a:p>
        </p:txBody>
      </p:sp>
    </p:spTree>
    <p:extLst>
      <p:ext uri="{BB962C8B-B14F-4D97-AF65-F5344CB8AC3E}">
        <p14:creationId xmlns:p14="http://schemas.microsoft.com/office/powerpoint/2010/main" val="101720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2850581" y="1046845"/>
            <a:ext cx="5433204" cy="365125"/>
          </a:xfrm>
        </p:spPr>
        <p:txBody>
          <a:bodyPr vert="horz" lIns="91440" tIns="45720" rIns="91440" bIns="45720" rtlCol="0" anchor="t">
            <a:normAutofit lnSpcReduction="10000"/>
          </a:bodyPr>
          <a:lstStyle/>
          <a:p>
            <a:r>
              <a:rPr lang="en-US" dirty="0">
                <a:solidFill>
                  <a:schemeClr val="bg1"/>
                </a:solidFill>
              </a:rPr>
              <a:t>SETTING</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2850155" y="1503202"/>
            <a:ext cx="5431971" cy="557950"/>
          </a:xfrm>
        </p:spPr>
        <p:txBody>
          <a:bodyPr>
            <a:normAutofit/>
          </a:bodyPr>
          <a:lstStyle/>
          <a:p>
            <a:pPr>
              <a:lnSpc>
                <a:spcPct val="100000"/>
              </a:lnSpc>
            </a:pPr>
            <a:r>
              <a:rPr lang="en-ZA" sz="1400" dirty="0">
                <a:solidFill>
                  <a:srgbClr val="FFFFFF"/>
                </a:solidFill>
              </a:rPr>
              <a:t>The game takes place in modern day South Africa (2024) in central Johannesburg.</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2850581" y="2263645"/>
            <a:ext cx="5433204" cy="365125"/>
          </a:xfrm>
        </p:spPr>
        <p:txBody>
          <a:bodyPr>
            <a:normAutofit lnSpcReduction="10000"/>
          </a:bodyPr>
          <a:lstStyle/>
          <a:p>
            <a:r>
              <a:rPr lang="en-US" dirty="0">
                <a:solidFill>
                  <a:schemeClr val="bg1"/>
                </a:solidFill>
              </a:rPr>
              <a:t>STORY</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2850155" y="2831263"/>
            <a:ext cx="7154979" cy="3880284"/>
          </a:xfrm>
        </p:spPr>
        <p:txBody>
          <a:bodyPr/>
          <a:lstStyle/>
          <a:p>
            <a:pPr marL="285750" indent="-285750">
              <a:lnSpc>
                <a:spcPct val="100000"/>
              </a:lnSpc>
              <a:buFont typeface="Arial" panose="020B0604020202020204" pitchFamily="34" charset="0"/>
              <a:buChar char="•"/>
            </a:pPr>
            <a:r>
              <a:rPr lang="en-ZA" sz="1400" dirty="0">
                <a:solidFill>
                  <a:srgbClr val="FFFFFF"/>
                </a:solidFill>
              </a:rPr>
              <a:t>You play as a small business owner, having inherited your uncle’s barely functioning restaurant after his untimely passing. </a:t>
            </a:r>
          </a:p>
          <a:p>
            <a:pPr marL="285750" indent="-285750">
              <a:lnSpc>
                <a:spcPct val="100000"/>
              </a:lnSpc>
              <a:buFont typeface="Arial" panose="020B0604020202020204" pitchFamily="34" charset="0"/>
              <a:buChar char="•"/>
            </a:pPr>
            <a:r>
              <a:rPr lang="en-ZA" sz="1400" dirty="0">
                <a:solidFill>
                  <a:srgbClr val="FFFFFF"/>
                </a:solidFill>
              </a:rPr>
              <a:t>You decide to continue this restaurant out of love and respect for your uncle, not fully aware of how difficult such a task will be. </a:t>
            </a:r>
          </a:p>
          <a:p>
            <a:pPr marL="285750" indent="-285750">
              <a:lnSpc>
                <a:spcPct val="100000"/>
              </a:lnSpc>
              <a:buFont typeface="Arial" panose="020B0604020202020204" pitchFamily="34" charset="0"/>
              <a:buChar char="•"/>
            </a:pPr>
            <a:r>
              <a:rPr lang="en-ZA" sz="1400" dirty="0">
                <a:solidFill>
                  <a:srgbClr val="FFFFFF"/>
                </a:solidFill>
              </a:rPr>
              <a:t>To help you get started with learning the mechanics of the game, your friend Thabo gives you advice about the ins and outs of a restaurant. He also sources your initial clientele to generate traffic towards your restaurant. </a:t>
            </a:r>
          </a:p>
          <a:p>
            <a:pPr marL="285750" indent="-285750">
              <a:lnSpc>
                <a:spcPct val="100000"/>
              </a:lnSpc>
              <a:buFont typeface="Arial" panose="020B0604020202020204" pitchFamily="34" charset="0"/>
              <a:buChar char="•"/>
            </a:pPr>
            <a:r>
              <a:rPr lang="en-ZA" sz="1400" dirty="0">
                <a:solidFill>
                  <a:srgbClr val="FFFFFF"/>
                </a:solidFill>
              </a:rPr>
              <a:t>As you progress through the game, you will come to understand how poor government service delivery affects the success of your restaurant and must learn to overcome it. For the rest of the game, you will build the reputation of the restaurant and make it the success your uncle had always dreamed it to be. </a:t>
            </a:r>
          </a:p>
          <a:p>
            <a:pPr marL="285750" indent="-285750">
              <a:buFont typeface="Arial" panose="020B0604020202020204" pitchFamily="34" charset="0"/>
              <a:buChar char="•"/>
            </a:pPr>
            <a:endParaRPr lang="en-US" dirty="0">
              <a:solidFill>
                <a:schemeClr val="bg1"/>
              </a:solidFill>
            </a:endParaRP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solidFill>
                  <a:schemeClr val="bg1"/>
                </a:solidFill>
              </a:rPr>
              <a:pPr/>
              <a:t>8</a:t>
            </a:fld>
            <a:endParaRPr lang="en-US" dirty="0">
              <a:solidFill>
                <a:schemeClr val="bg1"/>
              </a:solidFill>
            </a:endParaRPr>
          </a:p>
        </p:txBody>
      </p:sp>
    </p:spTree>
    <p:extLst>
      <p:ext uri="{BB962C8B-B14F-4D97-AF65-F5344CB8AC3E}">
        <p14:creationId xmlns:p14="http://schemas.microsoft.com/office/powerpoint/2010/main" val="1251877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normAutofit/>
          </a:bodyPr>
          <a:lstStyle/>
          <a:p>
            <a:r>
              <a:rPr lang="en-US" sz="3600" dirty="0">
                <a:solidFill>
                  <a:schemeClr val="bg1"/>
                </a:solidFill>
              </a:rPr>
              <a:t>CONCEPT ART</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2067757" y="3331345"/>
            <a:ext cx="5111750" cy="1525588"/>
          </a:xfrm>
          <a:noFill/>
        </p:spPr>
        <p:txBody>
          <a:bodyPr vert="horz" lIns="91440" tIns="45720" rIns="91440" bIns="45720" rtlCol="0" anchor="t">
            <a:normAutofit fontScale="85000" lnSpcReduction="20000"/>
          </a:bodyPr>
          <a:lstStyle/>
          <a:p>
            <a:pPr marL="342900" indent="-342900">
              <a:buFont typeface="Arial" panose="020B0604020202020204" pitchFamily="34" charset="0"/>
              <a:buChar char="•"/>
            </a:pPr>
            <a:r>
              <a:rPr lang="en-US" sz="2400" dirty="0">
                <a:solidFill>
                  <a:schemeClr val="bg1"/>
                </a:solidFill>
              </a:rPr>
              <a:t>Character Design</a:t>
            </a:r>
          </a:p>
          <a:p>
            <a:pPr marL="342900" indent="-342900">
              <a:buFont typeface="Arial" panose="020B0604020202020204" pitchFamily="34" charset="0"/>
              <a:buChar char="•"/>
            </a:pPr>
            <a:r>
              <a:rPr lang="en-US" sz="2400" dirty="0">
                <a:solidFill>
                  <a:schemeClr val="bg1"/>
                </a:solidFill>
              </a:rPr>
              <a:t>Texturing/Style</a:t>
            </a:r>
          </a:p>
          <a:p>
            <a:pPr marL="342900" indent="-342900">
              <a:buFont typeface="Arial" panose="020B0604020202020204" pitchFamily="34" charset="0"/>
              <a:buChar char="•"/>
            </a:pPr>
            <a:r>
              <a:rPr lang="en-US" sz="2400" dirty="0">
                <a:solidFill>
                  <a:schemeClr val="bg1"/>
                </a:solidFill>
              </a:rPr>
              <a:t>Level Props/Design</a:t>
            </a:r>
          </a:p>
          <a:p>
            <a:pPr marL="342900" indent="-342900">
              <a:buFont typeface="Arial" panose="020B0604020202020204" pitchFamily="34" charset="0"/>
              <a:buChar char="•"/>
            </a:pPr>
            <a:r>
              <a:rPr lang="en-US" sz="2400" noProof="1">
                <a:solidFill>
                  <a:schemeClr val="bg1"/>
                </a:solidFill>
              </a:rPr>
              <a:t>UI</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bg1"/>
                </a:solidFill>
              </a:rPr>
              <a:pPr/>
              <a:t>9</a:t>
            </a:fld>
            <a:endParaRPr lang="en-US" dirty="0">
              <a:solidFill>
                <a:schemeClr val="bg1"/>
              </a:solidFill>
            </a:endParaRPr>
          </a:p>
        </p:txBody>
      </p:sp>
    </p:spTree>
    <p:extLst>
      <p:ext uri="{BB962C8B-B14F-4D97-AF65-F5344CB8AC3E}">
        <p14:creationId xmlns:p14="http://schemas.microsoft.com/office/powerpoint/2010/main" val="2620777330"/>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2.xml><?xml version="1.0" encoding="utf-8"?>
<ds:datastoreItem xmlns:ds="http://schemas.openxmlformats.org/officeDocument/2006/customXml" ds:itemID="{BEFFFA3F-0FB5-4ED3-8906-A15B16577F44}">
  <ds:schemaRefs>
    <ds:schemaRef ds:uri="230e9df3-be65-4c73-a93b-d1236ebd677e"/>
    <ds:schemaRef ds:uri="http://www.w3.org/XML/1998/namespace"/>
    <ds:schemaRef ds:uri="71af3243-3dd4-4a8d-8c0d-dd76da1f02a5"/>
    <ds:schemaRef ds:uri="http://purl.org/dc/terms/"/>
    <ds:schemaRef ds:uri="http://schemas.microsoft.com/office/2006/documentManagement/types"/>
    <ds:schemaRef ds:uri="http://purl.org/dc/dcmitype/"/>
    <ds:schemaRef ds:uri="http://schemas.microsoft.com/office/2006/metadata/properties"/>
    <ds:schemaRef ds:uri="16c05727-aa75-4e4a-9b5f-8a80a1165891"/>
    <ds:schemaRef ds:uri="http://purl.org/dc/elements/1.1/"/>
    <ds:schemaRef ds:uri="http://schemas.microsoft.com/office/infopath/2007/PartnerControls"/>
    <ds:schemaRef ds:uri="http://schemas.openxmlformats.org/package/2006/metadata/core-properties"/>
    <ds:schemaRef ds:uri="http://schemas.microsoft.com/sharepoint/v3"/>
  </ds:schemaRefs>
</ds:datastoreItem>
</file>

<file path=customXml/itemProps3.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301</TotalTime>
  <Words>1333</Words>
  <Application>Microsoft Office PowerPoint</Application>
  <PresentationFormat>Widescreen</PresentationFormat>
  <Paragraphs>153</Paragraphs>
  <Slides>19</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Tenorite</vt:lpstr>
      <vt:lpstr>Monoline</vt:lpstr>
      <vt:lpstr>Café Conundrum</vt:lpstr>
      <vt:lpstr>PowerPoint Presentation</vt:lpstr>
      <vt:lpstr>CORE Concept</vt:lpstr>
      <vt:lpstr>Challenges/INTERUPTIONS</vt:lpstr>
      <vt:lpstr>Upgrades/Purchases</vt:lpstr>
      <vt:lpstr>Upgrades/Purchases</vt:lpstr>
      <vt:lpstr>A small look into the setting and Story</vt:lpstr>
      <vt:lpstr>PowerPoint Presentation</vt:lpstr>
      <vt:lpstr>CONCEPT ART</vt:lpstr>
      <vt:lpstr>Character Design</vt:lpstr>
      <vt:lpstr>Character Design</vt:lpstr>
      <vt:lpstr>Character Design</vt:lpstr>
      <vt:lpstr>PowerPoint Presentation</vt:lpstr>
      <vt:lpstr>Prop Design</vt:lpstr>
      <vt:lpstr>Prop design</vt:lpstr>
      <vt:lpstr>LEVEL DESIGN</vt:lpstr>
      <vt:lpstr>Game UI</vt:lpstr>
      <vt:lpstr>Game UI</vt:lpstr>
      <vt:lpstr>- END –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Café Conundrum</dc:title>
  <dc:creator>Ayden Shaw</dc:creator>
  <cp:lastModifiedBy>Ayden Shaw</cp:lastModifiedBy>
  <cp:revision>104</cp:revision>
  <dcterms:created xsi:type="dcterms:W3CDTF">2024-03-20T20:47:51Z</dcterms:created>
  <dcterms:modified xsi:type="dcterms:W3CDTF">2024-06-18T19:47:14Z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